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9" r:id="rId4"/>
    <p:sldId id="260" r:id="rId5"/>
    <p:sldId id="262" r:id="rId6"/>
    <p:sldId id="264" r:id="rId7"/>
    <p:sldId id="263" r:id="rId8"/>
    <p:sldId id="265" r:id="rId9"/>
    <p:sldId id="266" r:id="rId10"/>
    <p:sldId id="267"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210"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171322E-C7C3-4369-8959-C8D10320040C}" type="datetimeFigureOut">
              <a:rPr lang="it-IT" smtClean="0"/>
              <a:pPr/>
              <a:t>10/09/2013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3AC049-A307-45C5-8F17-3412CEF8F097}"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171322E-C7C3-4369-8959-C8D10320040C}" type="datetimeFigureOut">
              <a:rPr lang="it-IT" smtClean="0"/>
              <a:pPr/>
              <a:t>10/09/2013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3AC049-A307-45C5-8F17-3412CEF8F09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171322E-C7C3-4369-8959-C8D10320040C}" type="datetimeFigureOut">
              <a:rPr lang="it-IT" smtClean="0"/>
              <a:pPr/>
              <a:t>10/09/2013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3AC049-A307-45C5-8F17-3412CEF8F09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171322E-C7C3-4369-8959-C8D10320040C}" type="datetimeFigureOut">
              <a:rPr lang="it-IT" smtClean="0"/>
              <a:pPr/>
              <a:t>10/09/2013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3AC049-A307-45C5-8F17-3412CEF8F09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171322E-C7C3-4369-8959-C8D10320040C}" type="datetimeFigureOut">
              <a:rPr lang="it-IT" smtClean="0"/>
              <a:pPr/>
              <a:t>10/09/2013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3AC049-A307-45C5-8F17-3412CEF8F097}"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171322E-C7C3-4369-8959-C8D10320040C}" type="datetimeFigureOut">
              <a:rPr lang="it-IT" smtClean="0"/>
              <a:pPr/>
              <a:t>10/09/2013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3AC049-A307-45C5-8F17-3412CEF8F09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171322E-C7C3-4369-8959-C8D10320040C}" type="datetimeFigureOut">
              <a:rPr lang="it-IT" smtClean="0"/>
              <a:pPr/>
              <a:t>10/09/2013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83AC049-A307-45C5-8F17-3412CEF8F09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171322E-C7C3-4369-8959-C8D10320040C}" type="datetimeFigureOut">
              <a:rPr lang="it-IT" smtClean="0"/>
              <a:pPr/>
              <a:t>10/09/2013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83AC049-A307-45C5-8F17-3412CEF8F09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171322E-C7C3-4369-8959-C8D10320040C}" type="datetimeFigureOut">
              <a:rPr lang="it-IT" smtClean="0"/>
              <a:pPr/>
              <a:t>10/09/2013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83AC049-A307-45C5-8F17-3412CEF8F09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171322E-C7C3-4369-8959-C8D10320040C}" type="datetimeFigureOut">
              <a:rPr lang="it-IT" smtClean="0"/>
              <a:pPr/>
              <a:t>10/09/2013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3AC049-A307-45C5-8F17-3412CEF8F09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171322E-C7C3-4369-8959-C8D10320040C}" type="datetimeFigureOut">
              <a:rPr lang="it-IT" smtClean="0"/>
              <a:pPr/>
              <a:t>10/09/2013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3AC049-A307-45C5-8F17-3412CEF8F097}"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1322E-C7C3-4369-8959-C8D10320040C}" type="datetimeFigureOut">
              <a:rPr lang="it-IT" smtClean="0"/>
              <a:pPr/>
              <a:t>10/09/2013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AC049-A307-45C5-8F17-3412CEF8F097}"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5400" dirty="0" smtClean="0">
                <a:solidFill>
                  <a:srgbClr val="FF0000"/>
                </a:solidFill>
              </a:rPr>
              <a:t>Il testo narrativo</a:t>
            </a:r>
            <a:endParaRPr lang="it-IT" sz="5400" dirty="0">
              <a:solidFill>
                <a:srgbClr val="FF0000"/>
              </a:solidFill>
            </a:endParaRPr>
          </a:p>
        </p:txBody>
      </p:sp>
      <p:sp>
        <p:nvSpPr>
          <p:cNvPr id="3" name="Sottotitolo 2"/>
          <p:cNvSpPr>
            <a:spLocks noGrp="1"/>
          </p:cNvSpPr>
          <p:nvPr>
            <p:ph type="subTitle" idx="1"/>
          </p:nvPr>
        </p:nvSpPr>
        <p:spPr/>
        <p:txBody>
          <a:bodyPr/>
          <a:lstStyle/>
          <a:p>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14282" y="274638"/>
            <a:ext cx="8643998" cy="72547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1" u="none" strike="noStrike" kern="1200" cap="none" spc="0" normalizeH="0" baseline="0" noProof="0" dirty="0" smtClean="0">
                <a:ln>
                  <a:noFill/>
                </a:ln>
                <a:solidFill>
                  <a:srgbClr val="FF0000"/>
                </a:solidFill>
                <a:effectLst/>
                <a:uLnTx/>
                <a:uFillTx/>
                <a:latin typeface="+mj-lt"/>
                <a:ea typeface="+mj-ea"/>
                <a:cs typeface="+mj-cs"/>
              </a:rPr>
              <a:t>Fabula</a:t>
            </a:r>
            <a:r>
              <a:rPr kumimoji="0" lang="it-IT" sz="4000" b="0" i="0" u="none" strike="noStrike" kern="1200" cap="none" spc="0" normalizeH="0" baseline="0" noProof="0" dirty="0" smtClean="0">
                <a:ln>
                  <a:noFill/>
                </a:ln>
                <a:solidFill>
                  <a:srgbClr val="FF0000"/>
                </a:solidFill>
                <a:effectLst/>
                <a:uLnTx/>
                <a:uFillTx/>
                <a:latin typeface="+mj-lt"/>
                <a:ea typeface="+mj-ea"/>
                <a:cs typeface="+mj-cs"/>
              </a:rPr>
              <a:t> e intreccio</a:t>
            </a:r>
          </a:p>
        </p:txBody>
      </p:sp>
      <p:sp>
        <p:nvSpPr>
          <p:cNvPr id="3" name="CasellaDiTesto 2"/>
          <p:cNvSpPr txBox="1"/>
          <p:nvPr/>
        </p:nvSpPr>
        <p:spPr>
          <a:xfrm>
            <a:off x="214282" y="1071546"/>
            <a:ext cx="8501122" cy="5632311"/>
          </a:xfrm>
          <a:prstGeom prst="rect">
            <a:avLst/>
          </a:prstGeom>
          <a:noFill/>
        </p:spPr>
        <p:txBody>
          <a:bodyPr wrap="square" rtlCol="0">
            <a:spAutoFit/>
          </a:bodyPr>
          <a:lstStyle/>
          <a:p>
            <a:r>
              <a:rPr lang="it-IT" sz="2400" dirty="0" smtClean="0"/>
              <a:t>Ciò che viene narrato è la </a:t>
            </a:r>
            <a:r>
              <a:rPr lang="it-IT" sz="2400" b="1" i="1" dirty="0" smtClean="0"/>
              <a:t>fabula</a:t>
            </a:r>
            <a:r>
              <a:rPr lang="it-IT" sz="2400" dirty="0" smtClean="0"/>
              <a:t>, costituita dagli avvenimenti disposti secondo il loro ordine cronologico (prima, ora, dopo) e secondo un rapporto causa-effetto</a:t>
            </a:r>
            <a:r>
              <a:rPr lang="it-IT" sz="2400" b="1" dirty="0" smtClean="0"/>
              <a:t> </a:t>
            </a:r>
            <a:r>
              <a:rPr lang="it-IT" sz="2400" dirty="0" smtClean="0"/>
              <a:t>(uno deriva dall’altro). Si tratta del “materiale grezzo”.</a:t>
            </a:r>
          </a:p>
          <a:p>
            <a:r>
              <a:rPr lang="it-IT" sz="2400" dirty="0" smtClean="0"/>
              <a:t>Il</a:t>
            </a:r>
            <a:r>
              <a:rPr lang="it-IT" sz="2400" b="1" dirty="0" smtClean="0"/>
              <a:t> </a:t>
            </a:r>
            <a:r>
              <a:rPr lang="it-IT" sz="2400" dirty="0" smtClean="0"/>
              <a:t>modo in cui viene narrato è l’</a:t>
            </a:r>
            <a:r>
              <a:rPr lang="it-IT" sz="2400" b="1" i="1" dirty="0" smtClean="0"/>
              <a:t>intreccio</a:t>
            </a:r>
            <a:r>
              <a:rPr lang="it-IT" sz="2400" dirty="0" smtClean="0"/>
              <a:t>, cioè l’insieme dei fatti di una storia, la narrazione raccontata in una successione che non corrisponde all’ordine logico-temporale, ma viene disposto in base a un ordine scelto dal narratore. Si tratta del “prodotto finito”.</a:t>
            </a:r>
          </a:p>
          <a:p>
            <a:endParaRPr lang="it-IT" sz="2400" dirty="0" smtClean="0"/>
          </a:p>
          <a:p>
            <a:r>
              <a:rPr lang="it-IT" sz="2400" dirty="0" smtClean="0"/>
              <a:t>La fabula e l’intreccio presentano gli avvenimenti della storia in ordine diverso. Se, per esempio, sul piano della </a:t>
            </a:r>
            <a:r>
              <a:rPr lang="it-IT" sz="2400" i="1" dirty="0" smtClean="0"/>
              <a:t>fabula</a:t>
            </a:r>
            <a:r>
              <a:rPr lang="it-IT" sz="2400" dirty="0" smtClean="0"/>
              <a:t>, una vicenda presenta tre avvenimenti (a</a:t>
            </a:r>
            <a:r>
              <a:rPr lang="it-IT" sz="2400" baseline="-25000" dirty="0" smtClean="0"/>
              <a:t>1 </a:t>
            </a:r>
            <a:r>
              <a:rPr lang="it-IT" sz="2400" dirty="0" smtClean="0"/>
              <a:t>–</a:t>
            </a:r>
            <a:r>
              <a:rPr lang="it-IT" sz="2400" baseline="-25000" dirty="0" smtClean="0"/>
              <a:t> </a:t>
            </a:r>
            <a:r>
              <a:rPr lang="it-IT" sz="2400" dirty="0" smtClean="0"/>
              <a:t>a</a:t>
            </a:r>
            <a:r>
              <a:rPr lang="it-IT" sz="2400" baseline="-25000" dirty="0" smtClean="0"/>
              <a:t>2</a:t>
            </a:r>
            <a:r>
              <a:rPr lang="it-IT" sz="2400" dirty="0" smtClean="0"/>
              <a:t> – a</a:t>
            </a:r>
            <a:r>
              <a:rPr lang="it-IT" sz="2400" baseline="-25000" dirty="0" smtClean="0"/>
              <a:t>3</a:t>
            </a:r>
            <a:r>
              <a:rPr lang="it-IT" sz="2400" dirty="0" smtClean="0"/>
              <a:t>), sul piano dell’</a:t>
            </a:r>
            <a:r>
              <a:rPr lang="it-IT" sz="2400" i="1" dirty="0" smtClean="0"/>
              <a:t>intreccio</a:t>
            </a:r>
            <a:r>
              <a:rPr lang="it-IT" sz="2400" dirty="0" smtClean="0"/>
              <a:t> questi sei avvenimenti possono essere disposti in sei modi diversi: </a:t>
            </a:r>
          </a:p>
          <a:p>
            <a:r>
              <a:rPr lang="it-IT" sz="2400" b="1" dirty="0" smtClean="0"/>
              <a:t>1.</a:t>
            </a:r>
            <a:r>
              <a:rPr lang="it-IT" sz="2400" dirty="0" smtClean="0"/>
              <a:t> a</a:t>
            </a:r>
            <a:r>
              <a:rPr lang="it-IT" sz="2400" baseline="-25000" dirty="0" smtClean="0"/>
              <a:t>1 </a:t>
            </a:r>
            <a:r>
              <a:rPr lang="it-IT" sz="2400" dirty="0" smtClean="0"/>
              <a:t>–</a:t>
            </a:r>
            <a:r>
              <a:rPr lang="it-IT" sz="2400" baseline="-25000" dirty="0" smtClean="0"/>
              <a:t> </a:t>
            </a:r>
            <a:r>
              <a:rPr lang="it-IT" sz="2400" dirty="0" smtClean="0"/>
              <a:t>a</a:t>
            </a:r>
            <a:r>
              <a:rPr lang="it-IT" sz="2400" baseline="-25000" dirty="0" smtClean="0"/>
              <a:t>2</a:t>
            </a:r>
            <a:r>
              <a:rPr lang="it-IT" sz="2400" dirty="0" smtClean="0"/>
              <a:t> – a</a:t>
            </a:r>
            <a:r>
              <a:rPr lang="it-IT" sz="2400" baseline="-25000" dirty="0" smtClean="0"/>
              <a:t>3</a:t>
            </a:r>
            <a:r>
              <a:rPr lang="it-IT" sz="2400" dirty="0" smtClean="0"/>
              <a:t> 		</a:t>
            </a:r>
            <a:r>
              <a:rPr lang="it-IT" sz="2400" b="1" dirty="0" smtClean="0"/>
              <a:t>2.</a:t>
            </a:r>
            <a:r>
              <a:rPr lang="it-IT" sz="2400" dirty="0" smtClean="0"/>
              <a:t> a</a:t>
            </a:r>
            <a:r>
              <a:rPr lang="it-IT" sz="2400" baseline="-25000" dirty="0" smtClean="0"/>
              <a:t>1 </a:t>
            </a:r>
            <a:r>
              <a:rPr lang="it-IT" sz="2400" dirty="0" smtClean="0"/>
              <a:t>–</a:t>
            </a:r>
            <a:r>
              <a:rPr lang="it-IT" sz="2400" baseline="-25000" dirty="0" smtClean="0"/>
              <a:t> </a:t>
            </a:r>
            <a:r>
              <a:rPr lang="it-IT" sz="2400" dirty="0" smtClean="0"/>
              <a:t>a</a:t>
            </a:r>
            <a:r>
              <a:rPr lang="it-IT" sz="2400" baseline="-25000" dirty="0" smtClean="0"/>
              <a:t>3</a:t>
            </a:r>
            <a:r>
              <a:rPr lang="it-IT" sz="2400" dirty="0" smtClean="0"/>
              <a:t> – a</a:t>
            </a:r>
            <a:r>
              <a:rPr lang="it-IT" sz="2400" baseline="-25000" dirty="0" smtClean="0"/>
              <a:t>2</a:t>
            </a:r>
            <a:r>
              <a:rPr lang="it-IT" sz="2400" dirty="0" smtClean="0"/>
              <a:t> 		</a:t>
            </a:r>
            <a:r>
              <a:rPr lang="it-IT" sz="2400" b="1" dirty="0" smtClean="0"/>
              <a:t>3.</a:t>
            </a:r>
            <a:r>
              <a:rPr lang="it-IT" sz="2400" dirty="0" smtClean="0"/>
              <a:t> a</a:t>
            </a:r>
            <a:r>
              <a:rPr lang="it-IT" sz="2400" baseline="-25000" dirty="0" smtClean="0"/>
              <a:t>2 </a:t>
            </a:r>
            <a:r>
              <a:rPr lang="it-IT" sz="2400" dirty="0" smtClean="0"/>
              <a:t>–</a:t>
            </a:r>
            <a:r>
              <a:rPr lang="it-IT" sz="2400" baseline="-25000" dirty="0" smtClean="0"/>
              <a:t> </a:t>
            </a:r>
            <a:r>
              <a:rPr lang="it-IT" sz="2400" dirty="0" smtClean="0"/>
              <a:t>a</a:t>
            </a:r>
            <a:r>
              <a:rPr lang="it-IT" sz="2400" baseline="-25000" dirty="0" smtClean="0"/>
              <a:t>1</a:t>
            </a:r>
            <a:r>
              <a:rPr lang="it-IT" sz="2400" dirty="0" smtClean="0"/>
              <a:t> – a</a:t>
            </a:r>
            <a:r>
              <a:rPr lang="it-IT" sz="2400" baseline="-25000" dirty="0" smtClean="0"/>
              <a:t>3</a:t>
            </a:r>
            <a:r>
              <a:rPr lang="it-IT" sz="2400" dirty="0" smtClean="0"/>
              <a:t> </a:t>
            </a:r>
          </a:p>
          <a:p>
            <a:r>
              <a:rPr lang="it-IT" sz="2400" b="1" dirty="0" smtClean="0"/>
              <a:t>4.</a:t>
            </a:r>
            <a:r>
              <a:rPr lang="it-IT" sz="2400" dirty="0" smtClean="0"/>
              <a:t> a</a:t>
            </a:r>
            <a:r>
              <a:rPr lang="it-IT" sz="2400" baseline="-25000" dirty="0" smtClean="0"/>
              <a:t>2 </a:t>
            </a:r>
            <a:r>
              <a:rPr lang="it-IT" sz="2400" dirty="0" smtClean="0"/>
              <a:t>–</a:t>
            </a:r>
            <a:r>
              <a:rPr lang="it-IT" sz="2400" baseline="-25000" dirty="0" smtClean="0"/>
              <a:t> </a:t>
            </a:r>
            <a:r>
              <a:rPr lang="it-IT" sz="2400" dirty="0" smtClean="0"/>
              <a:t>a</a:t>
            </a:r>
            <a:r>
              <a:rPr lang="it-IT" sz="2400" baseline="-25000" dirty="0" smtClean="0"/>
              <a:t>3</a:t>
            </a:r>
            <a:r>
              <a:rPr lang="it-IT" sz="2400" dirty="0" smtClean="0"/>
              <a:t> – a</a:t>
            </a:r>
            <a:r>
              <a:rPr lang="it-IT" sz="2400" baseline="-25000" dirty="0" smtClean="0"/>
              <a:t>1</a:t>
            </a:r>
            <a:r>
              <a:rPr lang="it-IT" sz="2400" dirty="0" smtClean="0"/>
              <a:t> 		</a:t>
            </a:r>
            <a:r>
              <a:rPr lang="it-IT" sz="2400" b="1" dirty="0" smtClean="0"/>
              <a:t>5.</a:t>
            </a:r>
            <a:r>
              <a:rPr lang="it-IT" sz="2400" dirty="0" smtClean="0"/>
              <a:t>  a</a:t>
            </a:r>
            <a:r>
              <a:rPr lang="it-IT" sz="2400" baseline="-25000" dirty="0" smtClean="0"/>
              <a:t>3 </a:t>
            </a:r>
            <a:r>
              <a:rPr lang="it-IT" sz="2400" dirty="0" smtClean="0"/>
              <a:t>–</a:t>
            </a:r>
            <a:r>
              <a:rPr lang="it-IT" sz="2400" baseline="-25000" dirty="0" smtClean="0"/>
              <a:t> </a:t>
            </a:r>
            <a:r>
              <a:rPr lang="it-IT" sz="2400" dirty="0" smtClean="0"/>
              <a:t>a</a:t>
            </a:r>
            <a:r>
              <a:rPr lang="it-IT" sz="2400" baseline="-25000" dirty="0" smtClean="0"/>
              <a:t>2</a:t>
            </a:r>
            <a:r>
              <a:rPr lang="it-IT" sz="2400" dirty="0" smtClean="0"/>
              <a:t> – a</a:t>
            </a:r>
            <a:r>
              <a:rPr lang="it-IT" sz="2400" baseline="-25000" dirty="0" smtClean="0"/>
              <a:t>1		</a:t>
            </a:r>
            <a:r>
              <a:rPr lang="it-IT" sz="2400" b="1" dirty="0" smtClean="0"/>
              <a:t>6.</a:t>
            </a:r>
            <a:r>
              <a:rPr lang="it-IT" sz="2400" dirty="0" smtClean="0"/>
              <a:t> a</a:t>
            </a:r>
            <a:r>
              <a:rPr lang="it-IT" sz="2400" baseline="-25000" dirty="0" smtClean="0"/>
              <a:t>3 </a:t>
            </a:r>
            <a:r>
              <a:rPr lang="it-IT" sz="2400" dirty="0" smtClean="0"/>
              <a:t>–</a:t>
            </a:r>
            <a:r>
              <a:rPr lang="it-IT" sz="2400" baseline="-25000" dirty="0" smtClean="0"/>
              <a:t> </a:t>
            </a:r>
            <a:r>
              <a:rPr lang="it-IT" sz="2400" dirty="0" smtClean="0"/>
              <a:t>a</a:t>
            </a:r>
            <a:r>
              <a:rPr lang="it-IT" sz="2400" baseline="-25000" dirty="0" smtClean="0"/>
              <a:t>1</a:t>
            </a:r>
            <a:r>
              <a:rPr lang="it-IT" sz="2400" dirty="0" smtClean="0"/>
              <a:t> – a</a:t>
            </a:r>
            <a:r>
              <a:rPr lang="it-IT" sz="2400" baseline="-25000" dirty="0" smtClean="0"/>
              <a:t>2</a:t>
            </a:r>
            <a:endParaRPr lang="it-IT"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4282" y="71414"/>
            <a:ext cx="8643998" cy="6740307"/>
          </a:xfrm>
          <a:prstGeom prst="rect">
            <a:avLst/>
          </a:prstGeom>
          <a:noFill/>
        </p:spPr>
        <p:txBody>
          <a:bodyPr wrap="square" rtlCol="0">
            <a:spAutoFit/>
          </a:bodyPr>
          <a:lstStyle/>
          <a:p>
            <a:r>
              <a:rPr lang="it-IT" sz="2400" dirty="0" smtClean="0"/>
              <a:t>Un intreccio di base di solito prevede uno schema ternario composto di </a:t>
            </a:r>
            <a:r>
              <a:rPr lang="it-IT" sz="2400" b="1" dirty="0" smtClean="0"/>
              <a:t>a.</a:t>
            </a:r>
            <a:r>
              <a:rPr lang="it-IT" sz="2400" dirty="0" smtClean="0"/>
              <a:t> complicazione; </a:t>
            </a:r>
            <a:r>
              <a:rPr lang="it-IT" sz="2400" b="1" dirty="0" smtClean="0"/>
              <a:t>b.</a:t>
            </a:r>
            <a:r>
              <a:rPr lang="it-IT" sz="2400" dirty="0" smtClean="0"/>
              <a:t> rovesciamento; </a:t>
            </a:r>
            <a:r>
              <a:rPr lang="it-IT" sz="2400" b="1" dirty="0" smtClean="0"/>
              <a:t>c.</a:t>
            </a:r>
            <a:r>
              <a:rPr lang="it-IT" sz="2400" dirty="0" smtClean="0"/>
              <a:t> soluzione. 			</a:t>
            </a:r>
          </a:p>
          <a:p>
            <a:r>
              <a:rPr lang="it-IT" sz="2400" dirty="0" smtClean="0"/>
              <a:t>C’è anche un modello quinario che completa quello ternario: </a:t>
            </a:r>
          </a:p>
          <a:p>
            <a:pPr lvl="0"/>
            <a:r>
              <a:rPr lang="it-IT" sz="2400" b="1" i="1" dirty="0" smtClean="0"/>
              <a:t>Situazione iniziale</a:t>
            </a:r>
            <a:r>
              <a:rPr lang="it-IT" sz="2400" b="1" dirty="0" smtClean="0"/>
              <a:t> </a:t>
            </a:r>
            <a:r>
              <a:rPr lang="it-IT" sz="2400" dirty="0" smtClean="0"/>
              <a:t>(o esposizione): fornisce al lettore le informazioni indispensabili alla comprensione di quanto narrato e relative alla situazione che precede l’inizio dell’azione (spazio e tempo in cui si svolge la vicenda, informazioni sui personaggi, ecc).</a:t>
            </a:r>
          </a:p>
          <a:p>
            <a:pPr lvl="0"/>
            <a:r>
              <a:rPr lang="it-IT" sz="2400" b="1" i="1" dirty="0" smtClean="0"/>
              <a:t>Complicazione</a:t>
            </a:r>
            <a:r>
              <a:rPr lang="it-IT" sz="2400" b="1" dirty="0" smtClean="0"/>
              <a:t> </a:t>
            </a:r>
            <a:r>
              <a:rPr lang="it-IT" sz="2400" dirty="0" smtClean="0"/>
              <a:t>(o annodamento): la e le situazioni che mettono in moto l’azione e innescano la tensione drammatica.</a:t>
            </a:r>
          </a:p>
          <a:p>
            <a:pPr lvl="0"/>
            <a:r>
              <a:rPr lang="it-IT" sz="2400" b="1" i="1" dirty="0" smtClean="0"/>
              <a:t>Azione trasformatrice</a:t>
            </a:r>
            <a:r>
              <a:rPr lang="it-IT" sz="2400" dirty="0" smtClean="0"/>
              <a:t>: è il punto di svolta (</a:t>
            </a:r>
            <a:r>
              <a:rPr lang="it-IT" sz="2400" i="1" dirty="0" err="1" smtClean="0"/>
              <a:t>turning</a:t>
            </a:r>
            <a:r>
              <a:rPr lang="it-IT" sz="2400" i="1" dirty="0" smtClean="0"/>
              <a:t> </a:t>
            </a:r>
            <a:r>
              <a:rPr lang="it-IT" sz="2400" i="1" dirty="0" err="1" smtClean="0"/>
              <a:t>point</a:t>
            </a:r>
            <a:r>
              <a:rPr lang="it-IT" sz="2400" dirty="0" smtClean="0"/>
              <a:t>) del racconto, cioè l’azione (puntuale o progressiva) che fa passare dalla situazione iniziale (spesso negativa) alla situazione finale (spesso positiva).</a:t>
            </a:r>
          </a:p>
          <a:p>
            <a:pPr lvl="0"/>
            <a:r>
              <a:rPr lang="it-IT" sz="2400" b="1" i="1" dirty="0" smtClean="0"/>
              <a:t>Soluzione </a:t>
            </a:r>
            <a:r>
              <a:rPr lang="it-IT" sz="2400" dirty="0" smtClean="0"/>
              <a:t>(o scioglimento, </a:t>
            </a:r>
            <a:r>
              <a:rPr lang="it-IT" sz="2400" i="1" dirty="0" err="1" smtClean="0"/>
              <a:t>dénouement</a:t>
            </a:r>
            <a:r>
              <a:rPr lang="it-IT" sz="2400" dirty="0" smtClean="0"/>
              <a:t>): è il contrario della complicazione, cioè il momento in cui cessa la tensione drammatica per effetto della trasformazione della situazione iniziale. </a:t>
            </a:r>
          </a:p>
          <a:p>
            <a:r>
              <a:rPr lang="it-IT" sz="2400" b="1" i="1" dirty="0" smtClean="0"/>
              <a:t>Situazione finale</a:t>
            </a:r>
            <a:r>
              <a:rPr lang="it-IT" sz="2400" dirty="0" smtClean="0"/>
              <a:t>: è il ribaltamento della situazione iniziale.</a:t>
            </a:r>
            <a:endParaRPr lang="it-IT"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14282" y="142852"/>
            <a:ext cx="8643998" cy="72547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Il punto di vista</a:t>
            </a:r>
          </a:p>
        </p:txBody>
      </p:sp>
      <p:sp>
        <p:nvSpPr>
          <p:cNvPr id="3" name="CasellaDiTesto 2"/>
          <p:cNvSpPr txBox="1"/>
          <p:nvPr/>
        </p:nvSpPr>
        <p:spPr>
          <a:xfrm>
            <a:off x="357158" y="928670"/>
            <a:ext cx="8572560" cy="5632311"/>
          </a:xfrm>
          <a:prstGeom prst="rect">
            <a:avLst/>
          </a:prstGeom>
          <a:noFill/>
        </p:spPr>
        <p:txBody>
          <a:bodyPr wrap="square" rtlCol="0">
            <a:spAutoFit/>
          </a:bodyPr>
          <a:lstStyle/>
          <a:p>
            <a:r>
              <a:rPr lang="it-IT" sz="2400" dirty="0" smtClean="0"/>
              <a:t>In un testo narrativo, il narratore è il testimone autorizzato di ciò che narra; come tutti i testimoni, però, egli adotta un determinato punto di vista. Di conseguenza, in forza del patto narrativo, il lettore sa che quanto legge è sempre presentato secondo la prospettiva del narratore, cioè il suo punto di vista, che può essere:</a:t>
            </a:r>
          </a:p>
          <a:p>
            <a:pPr lvl="0"/>
            <a:r>
              <a:rPr lang="it-IT" sz="2400" b="1" i="1" dirty="0" smtClean="0"/>
              <a:t>esterno</a:t>
            </a:r>
            <a:r>
              <a:rPr lang="it-IT" sz="2400" dirty="0" smtClean="0"/>
              <a:t>, quando gli eventi sono descritti come se fossero visti “dall’alto”, cioè non filtrati dalle conoscenze e/o dalle sensibilità di alcun personaggio;</a:t>
            </a:r>
          </a:p>
          <a:p>
            <a:pPr lvl="0"/>
            <a:r>
              <a:rPr lang="it-IT" sz="2400" b="1" i="1" dirty="0" smtClean="0"/>
              <a:t>interno</a:t>
            </a:r>
            <a:r>
              <a:rPr lang="it-IT" sz="2400" dirty="0" smtClean="0"/>
              <a:t>, quando gli eventi sono descritti come se il narratore guardasse le cose con gli occhi di uno o più personaggi e/o filtrasse i fatti attraverso la sensibilità di uno o più personaggi.</a:t>
            </a:r>
          </a:p>
          <a:p>
            <a:pPr lvl="0"/>
            <a:endParaRPr lang="it-IT" sz="2400" dirty="0" smtClean="0"/>
          </a:p>
          <a:p>
            <a:r>
              <a:rPr lang="it-IT" sz="2400" dirty="0" smtClean="0"/>
              <a:t>Se quindi è sempre il narratore a “percepire” gli eventi (</a:t>
            </a:r>
            <a:r>
              <a:rPr lang="it-IT" sz="2400" b="1" i="1" dirty="0" smtClean="0"/>
              <a:t>voce narrativa</a:t>
            </a:r>
            <a:r>
              <a:rPr lang="it-IT" sz="2400" dirty="0" smtClean="0"/>
              <a:t>), egli può però decidere di presentarli attraverso lo “sguardo” di qualcun altro (</a:t>
            </a:r>
            <a:r>
              <a:rPr lang="it-IT" sz="2400" b="1" i="1" dirty="0" smtClean="0"/>
              <a:t>punto di vista</a:t>
            </a:r>
            <a:r>
              <a:rPr lang="it-IT" sz="2400" dirty="0" smtClean="0"/>
              <a:t>).</a:t>
            </a:r>
            <a:endParaRPr lang="it-IT"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14282" y="142852"/>
            <a:ext cx="8643998" cy="72547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Il punto di vista e la focalizzazione</a:t>
            </a:r>
          </a:p>
        </p:txBody>
      </p:sp>
      <p:sp>
        <p:nvSpPr>
          <p:cNvPr id="3" name="CasellaDiTesto 2"/>
          <p:cNvSpPr txBox="1"/>
          <p:nvPr/>
        </p:nvSpPr>
        <p:spPr>
          <a:xfrm>
            <a:off x="428596" y="894782"/>
            <a:ext cx="8501122" cy="5262979"/>
          </a:xfrm>
          <a:prstGeom prst="rect">
            <a:avLst/>
          </a:prstGeom>
          <a:noFill/>
        </p:spPr>
        <p:txBody>
          <a:bodyPr wrap="square" rtlCol="0">
            <a:spAutoFit/>
          </a:bodyPr>
          <a:lstStyle/>
          <a:p>
            <a:r>
              <a:rPr lang="it-IT" sz="2400" dirty="0" smtClean="0"/>
              <a:t>La </a:t>
            </a:r>
            <a:r>
              <a:rPr lang="it-IT" sz="2400" i="1" dirty="0" smtClean="0"/>
              <a:t>focalizzazione</a:t>
            </a:r>
            <a:r>
              <a:rPr lang="it-IT" sz="2400" dirty="0" smtClean="0"/>
              <a:t> è l’adozione di un determinato punto di vista. Si distingue tra:</a:t>
            </a:r>
          </a:p>
          <a:p>
            <a:endParaRPr lang="it-IT" sz="2400" dirty="0" smtClean="0"/>
          </a:p>
          <a:p>
            <a:pPr lvl="0"/>
            <a:r>
              <a:rPr lang="it-IT" sz="2400" b="1" i="1" dirty="0" smtClean="0"/>
              <a:t>focalizzazione interna</a:t>
            </a:r>
            <a:r>
              <a:rPr lang="it-IT" sz="2400" dirty="0" smtClean="0"/>
              <a:t>: il narratore dice ciò che vede, pensa, prova un personaggio, e giudica in base al suo punto di vista morale e ideologico. Il suo grado di conoscenza coincide con quello dei personaggi (N = P): il narratore dischiude al lettore l’interiorità di un personaggio.</a:t>
            </a:r>
            <a:r>
              <a:rPr lang="it-IT" sz="2400" b="1" dirty="0" smtClean="0"/>
              <a:t> </a:t>
            </a:r>
            <a:r>
              <a:rPr lang="it-IT" sz="2400" dirty="0" smtClean="0"/>
              <a:t>La focalizzazione interna può essere: </a:t>
            </a:r>
          </a:p>
          <a:p>
            <a:pPr lvl="0"/>
            <a:r>
              <a:rPr lang="it-IT" sz="2400" i="1" dirty="0" smtClean="0"/>
              <a:t>- fissa</a:t>
            </a:r>
            <a:r>
              <a:rPr lang="it-IT" sz="2400" dirty="0" smtClean="0"/>
              <a:t>, quando il narratore adotta il punto di vista di un solo personaggio che rimane costante per tutto il racconto; </a:t>
            </a:r>
          </a:p>
          <a:p>
            <a:pPr lvl="0"/>
            <a:r>
              <a:rPr lang="it-IT" sz="2400" i="1" dirty="0" smtClean="0"/>
              <a:t>- variabile</a:t>
            </a:r>
            <a:r>
              <a:rPr lang="it-IT" sz="2400" dirty="0" smtClean="0"/>
              <a:t>, quando il narratore adotta il punto di vista di diversi personaggi; </a:t>
            </a:r>
          </a:p>
          <a:p>
            <a:pPr lvl="0"/>
            <a:r>
              <a:rPr lang="it-IT" sz="2400" i="1" dirty="0" smtClean="0"/>
              <a:t>- multipla</a:t>
            </a:r>
            <a:r>
              <a:rPr lang="it-IT" sz="2400" dirty="0" smtClean="0"/>
              <a:t>, quando vengono adottati punti di vista diversi per narrare lo stesso fatto (lo stesso fatto narrato da più personaggi).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71472" y="714356"/>
            <a:ext cx="8215370" cy="4524315"/>
          </a:xfrm>
          <a:prstGeom prst="rect">
            <a:avLst/>
          </a:prstGeom>
          <a:noFill/>
        </p:spPr>
        <p:txBody>
          <a:bodyPr wrap="square" rtlCol="0">
            <a:spAutoFit/>
          </a:bodyPr>
          <a:lstStyle/>
          <a:p>
            <a:pPr lvl="0"/>
            <a:r>
              <a:rPr lang="it-IT" sz="2400" b="1" i="1" dirty="0" smtClean="0"/>
              <a:t>focalizzazione esterna</a:t>
            </a:r>
            <a:r>
              <a:rPr lang="it-IT" sz="2400" dirty="0" smtClean="0"/>
              <a:t>: il narratore si limita ad osservare imparzialmente i fatti, a registrarli, senza esprimere giudizi morali o ideologici; i personaggi e i fatti sono visti dal di fuori. Il suo grado di conoscenza è inferiore a quello dei personaggi (N &lt; P): il narratore racconta ciò che il lettore potrebbe già sapere.</a:t>
            </a:r>
          </a:p>
          <a:p>
            <a:endParaRPr lang="it-IT" sz="2400" b="1" i="1" dirty="0" smtClean="0"/>
          </a:p>
          <a:p>
            <a:r>
              <a:rPr lang="it-IT" sz="2400" b="1" i="1" dirty="0" smtClean="0"/>
              <a:t>focalizzazione zero</a:t>
            </a:r>
            <a:r>
              <a:rPr lang="it-IT" sz="2400" dirty="0" smtClean="0"/>
              <a:t>: il narratore è onnisciente e </a:t>
            </a:r>
            <a:r>
              <a:rPr lang="it-IT" sz="2400" dirty="0" err="1" smtClean="0"/>
              <a:t>ubiquo</a:t>
            </a:r>
            <a:r>
              <a:rPr lang="it-IT" sz="2400" dirty="0" smtClean="0"/>
              <a:t>; è in grado di anticipare o posticipare fatti (prolessi e analessi); è in grado di adottare il punto di vista proprio o interno a più personaggi; è in grado di indagare e svelare anche i pensieri più riposti dei personaggi. Di conseguenza, il suo grado di conoscenza è superiore a quello dei personaggi (N &gt; 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4282" y="285728"/>
            <a:ext cx="8715436" cy="4893647"/>
          </a:xfrm>
          <a:prstGeom prst="rect">
            <a:avLst/>
          </a:prstGeom>
          <a:noFill/>
        </p:spPr>
        <p:txBody>
          <a:bodyPr wrap="square" rtlCol="0">
            <a:spAutoFit/>
          </a:bodyPr>
          <a:lstStyle/>
          <a:p>
            <a:r>
              <a:rPr lang="it-IT" sz="2400" dirty="0" smtClean="0"/>
              <a:t>Un narratore </a:t>
            </a:r>
            <a:r>
              <a:rPr lang="it-IT" sz="2400" dirty="0" err="1" smtClean="0"/>
              <a:t>intradiegetico</a:t>
            </a:r>
            <a:r>
              <a:rPr lang="it-IT" sz="2400" dirty="0" smtClean="0"/>
              <a:t> (</a:t>
            </a:r>
            <a:r>
              <a:rPr lang="it-IT" sz="2400" dirty="0" err="1" smtClean="0"/>
              <a:t>omodiegetico</a:t>
            </a:r>
            <a:r>
              <a:rPr lang="it-IT" sz="2400" dirty="0" smtClean="0"/>
              <a:t> o </a:t>
            </a:r>
            <a:r>
              <a:rPr lang="it-IT" sz="2400" dirty="0" err="1" smtClean="0"/>
              <a:t>autodiegetico</a:t>
            </a:r>
            <a:r>
              <a:rPr lang="it-IT" sz="2400" dirty="0" smtClean="0"/>
              <a:t>, cioè interno alla narrazione) può adottare solo la focalizzazione interna, mentre un narratore extradiegetico (esterno alla narrazione) può adottare sia la focalizzazione esterno sia quella interna. </a:t>
            </a:r>
          </a:p>
          <a:p>
            <a:endParaRPr lang="it-IT" sz="2400" dirty="0" smtClean="0"/>
          </a:p>
          <a:p>
            <a:r>
              <a:rPr lang="it-IT" sz="2400" dirty="0" smtClean="0"/>
              <a:t>Il narratore extradiegetico può portare all’attenzione del lettore il punto di vista di uno o più personaggi agendo in due modi: o riportando il punto di vista di altri (es.: «Le case, viste attraverso il finestrino dell’aereo, apparivano a Marie come microscopici puntini colorati messi lì a macchiare il verde uniforme della campagna») oppure assumendo il punto di vista di altri (es.: «Le case lì sotto erano microscopici puntini colorati messi lì a macchiare il verde uniforme della campagna»).</a:t>
            </a:r>
            <a:endParaRPr lang="it-IT"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285720" y="234459"/>
          <a:ext cx="8501122" cy="6409251"/>
        </p:xfrm>
        <a:graphic>
          <a:graphicData uri="http://schemas.openxmlformats.org/drawingml/2006/table">
            <a:tbl>
              <a:tblPr/>
              <a:tblGrid>
                <a:gridCol w="2928958"/>
                <a:gridCol w="5572164"/>
              </a:tblGrid>
              <a:tr h="698143">
                <a:tc rowSpan="3">
                  <a:txBody>
                    <a:bodyPr/>
                    <a:lstStyle/>
                    <a:p>
                      <a:pPr marL="0" lvl="2" indent="0" algn="l">
                        <a:spcAft>
                          <a:spcPts val="0"/>
                        </a:spcAft>
                        <a:buFont typeface="+mj-lt"/>
                        <a:buAutoNum type="arabicPeriod"/>
                      </a:pPr>
                      <a:r>
                        <a:rPr lang="it-IT" sz="1800" dirty="0">
                          <a:latin typeface="+mn-lt"/>
                          <a:ea typeface="Times New Roman"/>
                          <a:cs typeface="Arial" pitchFamily="34" charset="0"/>
                        </a:rPr>
                        <a:t>Narratore esterno alla storia</a:t>
                      </a:r>
                    </a:p>
                  </a:txBody>
                  <a:tcPr marL="51524" marR="51524" marT="27193" marB="271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mj-lt"/>
                        <a:buAutoNum type="alphaLcPeriod"/>
                      </a:pPr>
                      <a:r>
                        <a:rPr lang="it-IT" sz="1800" dirty="0">
                          <a:latin typeface="+mn-lt"/>
                          <a:ea typeface="Times New Roman"/>
                          <a:cs typeface="Arial" pitchFamily="34" charset="0"/>
                        </a:rPr>
                        <a:t>non adotta mai il punto di vista dei personaggi, ne sa meno dei personaggi (</a:t>
                      </a:r>
                      <a:r>
                        <a:rPr lang="it-IT" sz="1800" i="1" dirty="0">
                          <a:latin typeface="+mn-lt"/>
                          <a:ea typeface="Times New Roman"/>
                          <a:cs typeface="Arial" pitchFamily="34" charset="0"/>
                        </a:rPr>
                        <a:t>focalizzazione esterna</a:t>
                      </a:r>
                      <a:r>
                        <a:rPr lang="it-IT" sz="1800" dirty="0">
                          <a:latin typeface="+mn-lt"/>
                          <a:ea typeface="Times New Roman"/>
                          <a:cs typeface="Arial" pitchFamily="34" charset="0"/>
                        </a:rPr>
                        <a:t>);</a:t>
                      </a:r>
                    </a:p>
                  </a:txBody>
                  <a:tcPr marL="51524" marR="51524" marT="27193" marB="271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184">
                <a:tc vMerge="1">
                  <a:txBody>
                    <a:bodyPr/>
                    <a:lstStyle/>
                    <a:p>
                      <a:endParaRPr lang="it-IT"/>
                    </a:p>
                  </a:txBody>
                  <a:tcPr/>
                </a:tc>
                <a:tc>
                  <a:txBody>
                    <a:bodyPr/>
                    <a:lstStyle/>
                    <a:p>
                      <a:pPr marL="342900" lvl="0" indent="-342900" algn="just">
                        <a:spcAft>
                          <a:spcPts val="0"/>
                        </a:spcAft>
                        <a:buFont typeface="+mj-lt"/>
                        <a:buAutoNum type="alphaLcPeriod"/>
                      </a:pPr>
                      <a:r>
                        <a:rPr lang="it-IT" sz="1800" dirty="0">
                          <a:latin typeface="+mn-lt"/>
                          <a:ea typeface="Times New Roman"/>
                          <a:cs typeface="Arial" pitchFamily="34" charset="0"/>
                        </a:rPr>
                        <a:t>adotta il punto di vista di un personaggio (</a:t>
                      </a:r>
                      <a:r>
                        <a:rPr lang="it-IT" sz="1800" i="1" dirty="0">
                          <a:latin typeface="+mn-lt"/>
                          <a:ea typeface="Times New Roman"/>
                          <a:cs typeface="Arial" pitchFamily="34" charset="0"/>
                        </a:rPr>
                        <a:t>focalizzazione interna</a:t>
                      </a:r>
                      <a:r>
                        <a:rPr lang="it-IT" sz="1800" dirty="0">
                          <a:latin typeface="+mn-lt"/>
                          <a:ea typeface="Times New Roman"/>
                          <a:cs typeface="Arial" pitchFamily="34" charset="0"/>
                        </a:rPr>
                        <a:t>);</a:t>
                      </a:r>
                    </a:p>
                  </a:txBody>
                  <a:tcPr marL="51524" marR="51524" marT="27193" marB="271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9066">
                <a:tc vMerge="1">
                  <a:txBody>
                    <a:bodyPr/>
                    <a:lstStyle/>
                    <a:p>
                      <a:endParaRPr lang="it-IT"/>
                    </a:p>
                  </a:txBody>
                  <a:tcPr/>
                </a:tc>
                <a:tc>
                  <a:txBody>
                    <a:bodyPr/>
                    <a:lstStyle/>
                    <a:p>
                      <a:pPr marL="342900" lvl="0" indent="-342900" algn="just">
                        <a:spcAft>
                          <a:spcPts val="0"/>
                        </a:spcAft>
                        <a:buFont typeface="+mj-lt"/>
                        <a:buAutoNum type="alphaLcPeriod"/>
                      </a:pPr>
                      <a:r>
                        <a:rPr lang="it-IT" sz="1800" dirty="0">
                          <a:latin typeface="+mn-lt"/>
                          <a:ea typeface="Times New Roman"/>
                          <a:cs typeface="Arial" pitchFamily="34" charset="0"/>
                        </a:rPr>
                        <a:t>adotta il punto di vista di più personaggi senza plausibili motivazioni, vede e conosce cose che nessuno dei personaggi potrebbe conoscere (</a:t>
                      </a:r>
                      <a:r>
                        <a:rPr lang="it-IT" sz="1800" i="1" dirty="0">
                          <a:latin typeface="+mn-lt"/>
                          <a:ea typeface="Times New Roman"/>
                          <a:cs typeface="Arial" pitchFamily="34" charset="0"/>
                        </a:rPr>
                        <a:t>focalizzazione zero</a:t>
                      </a:r>
                      <a:r>
                        <a:rPr lang="it-IT" sz="1800" dirty="0">
                          <a:latin typeface="+mn-lt"/>
                          <a:ea typeface="Times New Roman"/>
                          <a:cs typeface="Arial" pitchFamily="34" charset="0"/>
                        </a:rPr>
                        <a:t>; ovvero focalizzazioni interne, variabili o multiple → narratore onnisciente).</a:t>
                      </a:r>
                    </a:p>
                  </a:txBody>
                  <a:tcPr marL="51524" marR="51524" marT="27193" marB="271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4360">
                <a:tc rowSpan="2">
                  <a:txBody>
                    <a:bodyPr/>
                    <a:lstStyle/>
                    <a:p>
                      <a:pPr algn="l">
                        <a:spcAft>
                          <a:spcPts val="0"/>
                        </a:spcAft>
                      </a:pPr>
                      <a:r>
                        <a:rPr lang="it-IT" sz="1800" dirty="0">
                          <a:latin typeface="+mn-lt"/>
                          <a:ea typeface="Times New Roman"/>
                          <a:cs typeface="Arial" pitchFamily="34" charset="0"/>
                        </a:rPr>
                        <a:t>2. Narratore interno alla storia</a:t>
                      </a:r>
                    </a:p>
                  </a:txBody>
                  <a:tcPr marL="51524" marR="51524" marT="27193" marB="271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mj-lt"/>
                        <a:buAutoNum type="alphaLcPeriod"/>
                      </a:pPr>
                      <a:r>
                        <a:rPr lang="it-IT" sz="1800">
                          <a:latin typeface="+mn-lt"/>
                          <a:ea typeface="Times New Roman"/>
                          <a:cs typeface="Arial" pitchFamily="34" charset="0"/>
                        </a:rPr>
                        <a:t>Adotta, di necessità, il proprio punto di vista (= </a:t>
                      </a:r>
                      <a:r>
                        <a:rPr lang="it-IT" sz="1800" i="1">
                          <a:latin typeface="+mn-lt"/>
                          <a:ea typeface="Times New Roman"/>
                          <a:cs typeface="Arial" pitchFamily="34" charset="0"/>
                        </a:rPr>
                        <a:t>focalizzazione interna</a:t>
                      </a:r>
                      <a:r>
                        <a:rPr lang="it-IT" sz="1800">
                          <a:latin typeface="+mn-lt"/>
                          <a:ea typeface="Times New Roman"/>
                          <a:cs typeface="Arial" pitchFamily="34" charset="0"/>
                        </a:rPr>
                        <a:t> rispetto alla sua persona) … </a:t>
                      </a:r>
                    </a:p>
                    <a:p>
                      <a:pPr marL="216535" algn="just">
                        <a:spcAft>
                          <a:spcPts val="0"/>
                        </a:spcAft>
                      </a:pPr>
                      <a:r>
                        <a:rPr lang="it-IT" sz="1800">
                          <a:latin typeface="+mn-lt"/>
                          <a:ea typeface="Times New Roman"/>
                          <a:cs typeface="Arial" pitchFamily="34" charset="0"/>
                        </a:rPr>
                        <a:t>… e non adotta il punto di vista di nessuno degli altri personaggi, che vede e descrive dall’esterno (= </a:t>
                      </a:r>
                      <a:r>
                        <a:rPr lang="it-IT" sz="1800" i="1">
                          <a:latin typeface="+mn-lt"/>
                          <a:ea typeface="Times New Roman"/>
                          <a:cs typeface="Arial" pitchFamily="34" charset="0"/>
                        </a:rPr>
                        <a:t>focalizzazione esterna</a:t>
                      </a:r>
                      <a:r>
                        <a:rPr lang="it-IT" sz="1800">
                          <a:latin typeface="+mn-lt"/>
                          <a:ea typeface="Times New Roman"/>
                          <a:cs typeface="Arial" pitchFamily="34" charset="0"/>
                        </a:rPr>
                        <a:t> rispetto agli altri personaggi della storia);</a:t>
                      </a:r>
                    </a:p>
                  </a:txBody>
                  <a:tcPr marL="51524" marR="51524" marT="27193" marB="271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1790">
                <a:tc vMerge="1">
                  <a:txBody>
                    <a:bodyPr/>
                    <a:lstStyle/>
                    <a:p>
                      <a:endParaRPr lang="it-IT"/>
                    </a:p>
                  </a:txBody>
                  <a:tcPr/>
                </a:tc>
                <a:tc>
                  <a:txBody>
                    <a:bodyPr/>
                    <a:lstStyle/>
                    <a:p>
                      <a:pPr marL="342900" lvl="0" indent="-342900" algn="just">
                        <a:spcAft>
                          <a:spcPts val="0"/>
                        </a:spcAft>
                        <a:buFont typeface="+mj-lt"/>
                        <a:buAutoNum type="alphaLcPeriod"/>
                      </a:pPr>
                      <a:r>
                        <a:rPr lang="it-IT" sz="1800" dirty="0">
                          <a:latin typeface="+mn-lt"/>
                          <a:ea typeface="Times New Roman"/>
                          <a:cs typeface="Arial" pitchFamily="34" charset="0"/>
                        </a:rPr>
                        <a:t>adotta, di necessità, il proprio punto di vista (= </a:t>
                      </a:r>
                      <a:r>
                        <a:rPr lang="it-IT" sz="1800" i="1" dirty="0">
                          <a:latin typeface="+mn-lt"/>
                          <a:ea typeface="Times New Roman"/>
                          <a:cs typeface="Arial" pitchFamily="34" charset="0"/>
                        </a:rPr>
                        <a:t>focalizzazione interna</a:t>
                      </a:r>
                      <a:r>
                        <a:rPr lang="it-IT" sz="1800" dirty="0">
                          <a:latin typeface="+mn-lt"/>
                          <a:ea typeface="Times New Roman"/>
                          <a:cs typeface="Arial" pitchFamily="34" charset="0"/>
                        </a:rPr>
                        <a:t> rispetto alla sua persona) … </a:t>
                      </a:r>
                    </a:p>
                    <a:p>
                      <a:pPr marL="216535" algn="just">
                        <a:spcAft>
                          <a:spcPts val="0"/>
                        </a:spcAft>
                      </a:pPr>
                      <a:r>
                        <a:rPr lang="it-IT" sz="1800" dirty="0">
                          <a:latin typeface="+mn-lt"/>
                          <a:ea typeface="Times New Roman"/>
                          <a:cs typeface="Arial" pitchFamily="34" charset="0"/>
                        </a:rPr>
                        <a:t>… ma adotta anche il punto di vista di altri personaggi senza addurne plausibili motivazioni (= </a:t>
                      </a:r>
                      <a:r>
                        <a:rPr lang="it-IT" sz="1800" i="1" dirty="0">
                          <a:latin typeface="+mn-lt"/>
                          <a:ea typeface="Times New Roman"/>
                          <a:cs typeface="Arial" pitchFamily="34" charset="0"/>
                        </a:rPr>
                        <a:t>focalizzazione interna</a:t>
                      </a:r>
                      <a:r>
                        <a:rPr lang="it-IT" sz="1800" dirty="0">
                          <a:latin typeface="+mn-lt"/>
                          <a:ea typeface="Times New Roman"/>
                          <a:cs typeface="Arial" pitchFamily="34" charset="0"/>
                        </a:rPr>
                        <a:t> variabile o multipla; </a:t>
                      </a:r>
                      <a:r>
                        <a:rPr lang="it-IT" sz="1800" i="1" dirty="0">
                          <a:latin typeface="+mn-lt"/>
                          <a:ea typeface="Times New Roman"/>
                          <a:cs typeface="Arial" pitchFamily="34" charset="0"/>
                        </a:rPr>
                        <a:t>focalizzazione zero </a:t>
                      </a:r>
                      <a:r>
                        <a:rPr lang="it-IT" sz="1800" dirty="0">
                          <a:latin typeface="+mn-lt"/>
                          <a:ea typeface="Times New Roman"/>
                          <a:cs typeface="Arial" pitchFamily="34" charset="0"/>
                        </a:rPr>
                        <a:t>rispetto agli altri personaggi della storia) → narratore onnisciente</a:t>
                      </a:r>
                    </a:p>
                  </a:txBody>
                  <a:tcPr marL="51524" marR="51524" marT="27193" marB="271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14282" y="142852"/>
            <a:ext cx="8643998" cy="72547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Il tempo e il tempi</a:t>
            </a:r>
          </a:p>
        </p:txBody>
      </p:sp>
      <p:sp>
        <p:nvSpPr>
          <p:cNvPr id="3" name="CasellaDiTesto 2"/>
          <p:cNvSpPr txBox="1"/>
          <p:nvPr/>
        </p:nvSpPr>
        <p:spPr>
          <a:xfrm>
            <a:off x="214282" y="845652"/>
            <a:ext cx="8715436" cy="3046988"/>
          </a:xfrm>
          <a:prstGeom prst="rect">
            <a:avLst/>
          </a:prstGeom>
          <a:noFill/>
        </p:spPr>
        <p:txBody>
          <a:bodyPr wrap="square" rtlCol="0">
            <a:spAutoFit/>
          </a:bodyPr>
          <a:lstStyle/>
          <a:p>
            <a:r>
              <a:rPr lang="it-IT" sz="2400" dirty="0" smtClean="0"/>
              <a:t>Essendo la narrativa la rappresentazione di avvenimenti e situazioni reali o immaginari in una sequenza temporale, è evidente che lo studio del tempo occupa un ruolo fondamentale. Un racconto è doppiamente temporale, in quanto contiene il </a:t>
            </a:r>
            <a:r>
              <a:rPr lang="it-IT" sz="2400" b="1" i="1" dirty="0" smtClean="0"/>
              <a:t>tempo della storia</a:t>
            </a:r>
            <a:r>
              <a:rPr lang="it-IT" sz="2400" dirty="0" smtClean="0"/>
              <a:t> o tempo narrato (che corrisponde alla </a:t>
            </a:r>
            <a:r>
              <a:rPr lang="it-IT" sz="2400" i="1" dirty="0" smtClean="0"/>
              <a:t>fabula</a:t>
            </a:r>
            <a:r>
              <a:rPr lang="it-IT" sz="2400" dirty="0" smtClean="0"/>
              <a:t>) e il </a:t>
            </a:r>
            <a:r>
              <a:rPr lang="it-IT" sz="2400" b="1" i="1" dirty="0" smtClean="0"/>
              <a:t>tempo del racconto</a:t>
            </a:r>
            <a:r>
              <a:rPr lang="it-IT" sz="2400" dirty="0" smtClean="0"/>
              <a:t> o tempo narrante (che corrisponde all’intreccio). Il primo indica la durata cronologica degli eventi, il secondo indica il tempo necessario all’atto di raccontare.</a:t>
            </a:r>
            <a:endParaRPr lang="it-IT"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14282" y="142852"/>
            <a:ext cx="8643998" cy="72547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Il tempo: l’ordine</a:t>
            </a:r>
          </a:p>
        </p:txBody>
      </p:sp>
      <p:sp>
        <p:nvSpPr>
          <p:cNvPr id="3" name="CasellaDiTesto 2"/>
          <p:cNvSpPr txBox="1"/>
          <p:nvPr/>
        </p:nvSpPr>
        <p:spPr>
          <a:xfrm>
            <a:off x="285720" y="964245"/>
            <a:ext cx="8643998" cy="4893647"/>
          </a:xfrm>
          <a:prstGeom prst="rect">
            <a:avLst/>
          </a:prstGeom>
          <a:noFill/>
        </p:spPr>
        <p:txBody>
          <a:bodyPr wrap="square" rtlCol="0">
            <a:spAutoFit/>
          </a:bodyPr>
          <a:lstStyle/>
          <a:p>
            <a:r>
              <a:rPr lang="it-IT" sz="2400" dirty="0" smtClean="0"/>
              <a:t>In un testo narrativo la discrepanza temporale (</a:t>
            </a:r>
            <a:r>
              <a:rPr lang="it-IT" sz="2400" i="1" dirty="0" smtClean="0"/>
              <a:t>anacronia</a:t>
            </a:r>
            <a:r>
              <a:rPr lang="it-IT" sz="2400" dirty="0" smtClean="0"/>
              <a:t>) tra l’ordine della storia e l’ordine del racconto è una componente essenziale. Esistono due tipi di anacronia:</a:t>
            </a:r>
          </a:p>
          <a:p>
            <a:pPr lvl="0"/>
            <a:r>
              <a:rPr lang="it-IT" sz="2400" dirty="0" smtClean="0"/>
              <a:t>la </a:t>
            </a:r>
            <a:r>
              <a:rPr lang="it-IT" sz="2400" b="1" i="1" dirty="0" smtClean="0"/>
              <a:t>prolessi</a:t>
            </a:r>
            <a:r>
              <a:rPr lang="it-IT" sz="2400" dirty="0" smtClean="0"/>
              <a:t>, per cui il racconto anticipa un fatto che nella storia avviene dopo;</a:t>
            </a:r>
          </a:p>
          <a:p>
            <a:pPr lvl="0"/>
            <a:r>
              <a:rPr lang="it-IT" sz="2400" dirty="0" smtClean="0"/>
              <a:t>l’</a:t>
            </a:r>
            <a:r>
              <a:rPr lang="it-IT" sz="2400" b="1" i="1" dirty="0" smtClean="0"/>
              <a:t>analessi</a:t>
            </a:r>
            <a:r>
              <a:rPr lang="it-IT" sz="2400" dirty="0" smtClean="0"/>
              <a:t>, per cui il racconto posticipa un fatto che nella storia è avvenuto prima (è un modo per riparare ad una “dimenticanza” narrativa). </a:t>
            </a:r>
          </a:p>
          <a:p>
            <a:pPr lvl="0"/>
            <a:endParaRPr lang="it-IT" sz="2400" dirty="0" smtClean="0"/>
          </a:p>
          <a:p>
            <a:r>
              <a:rPr lang="it-IT" sz="2400" dirty="0" smtClean="0"/>
              <a:t>L’anacronia (prolessi e analessi) può essere </a:t>
            </a:r>
            <a:r>
              <a:rPr lang="it-IT" sz="2400" b="1" i="1" dirty="0" smtClean="0"/>
              <a:t>esterna</a:t>
            </a:r>
            <a:r>
              <a:rPr lang="it-IT" sz="2400" b="1" dirty="0" smtClean="0"/>
              <a:t> </a:t>
            </a:r>
            <a:r>
              <a:rPr lang="it-IT" sz="2400" dirty="0" smtClean="0"/>
              <a:t>quando supera i confini del racconto, </a:t>
            </a:r>
            <a:r>
              <a:rPr lang="it-IT" sz="2400" b="1" i="1" dirty="0" smtClean="0"/>
              <a:t>interna</a:t>
            </a:r>
            <a:r>
              <a:rPr lang="it-IT" sz="2400" b="1" dirty="0" smtClean="0"/>
              <a:t> </a:t>
            </a:r>
            <a:r>
              <a:rPr lang="it-IT" sz="2400" dirty="0" smtClean="0"/>
              <a:t>quando rimane nei confini del racconto, </a:t>
            </a:r>
            <a:r>
              <a:rPr lang="it-IT" sz="2400" b="1" i="1" dirty="0" smtClean="0"/>
              <a:t>mista</a:t>
            </a:r>
            <a:r>
              <a:rPr lang="it-IT" sz="2400" b="1" dirty="0" smtClean="0"/>
              <a:t> </a:t>
            </a:r>
            <a:r>
              <a:rPr lang="it-IT" sz="2400" dirty="0" smtClean="0"/>
              <a:t>quando riporta eventi che si intrecciano parzialmente con uno dei due confini del racconto (inizio o fine). </a:t>
            </a:r>
            <a:endParaRPr lang="it-IT"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14282" y="142852"/>
            <a:ext cx="8643998" cy="72547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Il tempo: la durata</a:t>
            </a:r>
          </a:p>
        </p:txBody>
      </p:sp>
      <p:sp>
        <p:nvSpPr>
          <p:cNvPr id="3" name="CasellaDiTesto 2"/>
          <p:cNvSpPr txBox="1"/>
          <p:nvPr/>
        </p:nvSpPr>
        <p:spPr>
          <a:xfrm>
            <a:off x="285720" y="857232"/>
            <a:ext cx="8715436" cy="4524315"/>
          </a:xfrm>
          <a:prstGeom prst="rect">
            <a:avLst/>
          </a:prstGeom>
          <a:noFill/>
        </p:spPr>
        <p:txBody>
          <a:bodyPr wrap="square" rtlCol="0">
            <a:spAutoFit/>
          </a:bodyPr>
          <a:lstStyle/>
          <a:p>
            <a:r>
              <a:rPr lang="it-IT" sz="2400" dirty="0" smtClean="0"/>
              <a:t>La durata è la velocità di un racconto, vale a dire il rapporto tra una misura temporale e una misura spaziale (tanti metri al secondo, tanti secondi al metro). Anche se in  teoria può esistere un racconto isocrono  (che abbia un rapporto tra durata della storia e lunghezza del racconto sempre costante), di fatto un racconto presenterà sempre delle variazioni di velocità (</a:t>
            </a:r>
            <a:r>
              <a:rPr lang="it-IT" sz="2400" i="1" dirty="0" err="1" smtClean="0"/>
              <a:t>anisocronie</a:t>
            </a:r>
            <a:r>
              <a:rPr lang="it-IT" sz="2400" dirty="0" smtClean="0"/>
              <a:t>).</a:t>
            </a:r>
          </a:p>
          <a:p>
            <a:endParaRPr lang="it-IT" sz="2400" dirty="0" smtClean="0"/>
          </a:p>
          <a:p>
            <a:r>
              <a:rPr lang="it-IT" sz="2400" dirty="0" smtClean="0"/>
              <a:t>I vari rapporti tra tempo del racconto (</a:t>
            </a:r>
            <a:r>
              <a:rPr lang="it-IT" sz="2400" b="1" dirty="0" smtClean="0"/>
              <a:t>TR</a:t>
            </a:r>
            <a:r>
              <a:rPr lang="it-IT" sz="2400" dirty="0" smtClean="0"/>
              <a:t>) e tempo della storia (</a:t>
            </a:r>
            <a:r>
              <a:rPr lang="it-IT" sz="2400" b="1" dirty="0" smtClean="0"/>
              <a:t>TS</a:t>
            </a:r>
            <a:r>
              <a:rPr lang="it-IT" sz="2400" dirty="0" smtClean="0"/>
              <a:t>) possono dare vita a diverse situazioni, la cui alternanza in un testo narrativo genera gli effetti di ritmo, che possono consistere in un </a:t>
            </a:r>
            <a:r>
              <a:rPr lang="it-IT" sz="2400" b="1" i="1" dirty="0" smtClean="0"/>
              <a:t>rallentamento</a:t>
            </a:r>
            <a:r>
              <a:rPr lang="it-IT" sz="2400" b="1" dirty="0" smtClean="0"/>
              <a:t> </a:t>
            </a:r>
            <a:r>
              <a:rPr lang="it-IT" sz="2400" dirty="0" smtClean="0"/>
              <a:t>(pausa e sommario), in un </a:t>
            </a:r>
            <a:r>
              <a:rPr lang="it-IT" sz="2400" b="1" i="1" dirty="0" smtClean="0"/>
              <a:t>equilibrio</a:t>
            </a:r>
            <a:r>
              <a:rPr lang="it-IT" sz="2400" b="1" dirty="0" smtClean="0"/>
              <a:t> </a:t>
            </a:r>
            <a:r>
              <a:rPr lang="it-IT" sz="2400" dirty="0" smtClean="0"/>
              <a:t>(scena) o in una </a:t>
            </a:r>
            <a:r>
              <a:rPr lang="it-IT" sz="2400" b="1" i="1" dirty="0" smtClean="0"/>
              <a:t>accelerazione</a:t>
            </a:r>
            <a:r>
              <a:rPr lang="it-IT" sz="2400" b="1" dirty="0" smtClean="0"/>
              <a:t> </a:t>
            </a:r>
            <a:r>
              <a:rPr lang="it-IT" sz="2400" dirty="0" smtClean="0"/>
              <a:t>(sommario e ellissi):</a:t>
            </a:r>
            <a:endParaRPr lang="it-IT"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La comunicazione</a:t>
            </a:r>
            <a:endParaRPr lang="it-IT" dirty="0">
              <a:solidFill>
                <a:srgbClr val="FF0000"/>
              </a:solidFill>
            </a:endParaRPr>
          </a:p>
        </p:txBody>
      </p:sp>
      <p:pic>
        <p:nvPicPr>
          <p:cNvPr id="5" name="Picture 1" descr="schema_1"/>
          <p:cNvPicPr>
            <a:picLocks noChangeAspect="1" noChangeArrowheads="1"/>
          </p:cNvPicPr>
          <p:nvPr/>
        </p:nvPicPr>
        <p:blipFill>
          <a:blip r:embed="rId2"/>
          <a:srcRect/>
          <a:stretch>
            <a:fillRect/>
          </a:stretch>
        </p:blipFill>
        <p:spPr bwMode="auto">
          <a:xfrm>
            <a:off x="-32" y="1571612"/>
            <a:ext cx="9020238" cy="30718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214282" y="428604"/>
          <a:ext cx="8572560" cy="5261532"/>
        </p:xfrm>
        <a:graphic>
          <a:graphicData uri="http://schemas.openxmlformats.org/drawingml/2006/table">
            <a:tbl>
              <a:tblPr/>
              <a:tblGrid>
                <a:gridCol w="1714512"/>
                <a:gridCol w="1214446"/>
                <a:gridCol w="1500198"/>
                <a:gridCol w="1697779"/>
                <a:gridCol w="2445625"/>
              </a:tblGrid>
              <a:tr h="249169">
                <a:tc>
                  <a:txBody>
                    <a:bodyPr/>
                    <a:lstStyle/>
                    <a:p>
                      <a:pPr>
                        <a:spcAft>
                          <a:spcPts val="0"/>
                        </a:spcAft>
                      </a:pPr>
                      <a:endParaRPr lang="it-IT" sz="2000" dirty="0">
                        <a:solidFill>
                          <a:srgbClr val="000000"/>
                        </a:solidFill>
                        <a:latin typeface="+mj-lt"/>
                        <a:ea typeface="Times New Roman"/>
                        <a:cs typeface="Arial" pitchFamily="34" charset="0"/>
                      </a:endParaRPr>
                    </a:p>
                  </a:txBody>
                  <a:tcPr marL="54919" marR="54919" marT="57461" marB="57461"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it-IT" sz="2000">
                        <a:solidFill>
                          <a:srgbClr val="000000"/>
                        </a:solidFill>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2000" b="1">
                          <a:solidFill>
                            <a:srgbClr val="000000"/>
                          </a:solidFill>
                          <a:latin typeface="+mj-lt"/>
                          <a:ea typeface="Times New Roman"/>
                          <a:cs typeface="Arial" pitchFamily="34" charset="0"/>
                        </a:rPr>
                        <a:t>TR</a:t>
                      </a:r>
                      <a:endParaRPr lang="it-IT" sz="200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2000" b="1">
                          <a:solidFill>
                            <a:srgbClr val="000000"/>
                          </a:solidFill>
                          <a:latin typeface="+mj-lt"/>
                          <a:ea typeface="Times New Roman"/>
                          <a:cs typeface="Arial" pitchFamily="34" charset="0"/>
                        </a:rPr>
                        <a:t>TS</a:t>
                      </a:r>
                      <a:endParaRPr lang="it-IT" sz="200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2000" b="1">
                          <a:solidFill>
                            <a:srgbClr val="000000"/>
                          </a:solidFill>
                          <a:latin typeface="+mj-lt"/>
                          <a:ea typeface="Times New Roman"/>
                          <a:cs typeface="Arial" pitchFamily="34" charset="0"/>
                        </a:rPr>
                        <a:t>Esempi</a:t>
                      </a:r>
                      <a:endParaRPr lang="it-IT" sz="200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662">
                <a:tc rowSpan="2">
                  <a:txBody>
                    <a:bodyPr/>
                    <a:lstStyle/>
                    <a:p>
                      <a:pPr algn="ctr">
                        <a:spcAft>
                          <a:spcPts val="0"/>
                        </a:spcAft>
                      </a:pPr>
                      <a:r>
                        <a:rPr lang="it-IT" sz="2000" b="1">
                          <a:solidFill>
                            <a:srgbClr val="000000"/>
                          </a:solidFill>
                          <a:latin typeface="+mj-lt"/>
                          <a:ea typeface="Times New Roman"/>
                          <a:cs typeface="Arial" pitchFamily="34" charset="0"/>
                        </a:rPr>
                        <a:t>Rallentamento</a:t>
                      </a:r>
                      <a:endParaRPr lang="it-IT" sz="200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2000" i="1" dirty="0">
                          <a:solidFill>
                            <a:srgbClr val="000000"/>
                          </a:solidFill>
                          <a:latin typeface="+mj-lt"/>
                          <a:ea typeface="Times New Roman"/>
                          <a:cs typeface="Arial" pitchFamily="34" charset="0"/>
                        </a:rPr>
                        <a:t>Pausa</a:t>
                      </a:r>
                      <a:endParaRPr lang="it-IT" sz="2000" i="1" dirty="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2000" dirty="0">
                          <a:solidFill>
                            <a:srgbClr val="000000"/>
                          </a:solidFill>
                          <a:latin typeface="+mj-lt"/>
                          <a:ea typeface="Times New Roman"/>
                          <a:cs typeface="Arial" pitchFamily="34" charset="0"/>
                        </a:rPr>
                        <a:t>Fermo (l’azione non procede)</a:t>
                      </a:r>
                      <a:endParaRPr lang="it-IT" sz="2000" dirty="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2000" dirty="0">
                          <a:solidFill>
                            <a:srgbClr val="000000"/>
                          </a:solidFill>
                          <a:latin typeface="+mj-lt"/>
                          <a:ea typeface="Times New Roman"/>
                          <a:cs typeface="Arial" pitchFamily="34" charset="0"/>
                        </a:rPr>
                        <a:t>Scorre</a:t>
                      </a:r>
                      <a:endParaRPr lang="it-IT" sz="2000" dirty="0">
                        <a:latin typeface="+mj-lt"/>
                        <a:ea typeface="Times New Roman"/>
                        <a:cs typeface="Arial" pitchFamily="34" charset="0"/>
                      </a:endParaRPr>
                    </a:p>
                    <a:p>
                      <a:pPr algn="ctr">
                        <a:spcAft>
                          <a:spcPts val="0"/>
                        </a:spcAft>
                      </a:pPr>
                      <a:r>
                        <a:rPr lang="it-IT" sz="2000" dirty="0">
                          <a:solidFill>
                            <a:srgbClr val="000000"/>
                          </a:solidFill>
                          <a:latin typeface="+mj-lt"/>
                          <a:ea typeface="Times New Roman"/>
                          <a:cs typeface="Arial" pitchFamily="34" charset="0"/>
                        </a:rPr>
                        <a:t>(il narratore parla molto)</a:t>
                      </a:r>
                      <a:endParaRPr lang="it-IT" sz="2000" dirty="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2000">
                          <a:solidFill>
                            <a:srgbClr val="000000"/>
                          </a:solidFill>
                          <a:latin typeface="+mj-lt"/>
                          <a:ea typeface="Times New Roman"/>
                          <a:cs typeface="Arial" pitchFamily="34" charset="0"/>
                        </a:rPr>
                        <a:t>Descrizioni o commenti del narratore.</a:t>
                      </a:r>
                      <a:endParaRPr lang="it-IT" sz="2000">
                        <a:latin typeface="+mj-lt"/>
                        <a:ea typeface="Times New Roman"/>
                        <a:cs typeface="Arial" pitchFamily="34" charset="0"/>
                      </a:endParaRPr>
                    </a:p>
                  </a:txBody>
                  <a:tcPr marL="54919" marR="54919" marT="57461" marB="574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415">
                <a:tc vMerge="1">
                  <a:txBody>
                    <a:bodyPr/>
                    <a:lstStyle/>
                    <a:p>
                      <a:endParaRPr lang="it-IT"/>
                    </a:p>
                  </a:txBody>
                  <a:tcPr/>
                </a:tc>
                <a:tc>
                  <a:txBody>
                    <a:bodyPr/>
                    <a:lstStyle/>
                    <a:p>
                      <a:pPr>
                        <a:spcAft>
                          <a:spcPts val="0"/>
                        </a:spcAft>
                      </a:pPr>
                      <a:r>
                        <a:rPr lang="it-IT" sz="2000" i="1" dirty="0">
                          <a:solidFill>
                            <a:srgbClr val="000000"/>
                          </a:solidFill>
                          <a:latin typeface="+mj-lt"/>
                          <a:ea typeface="Times New Roman"/>
                          <a:cs typeface="Arial" pitchFamily="34" charset="0"/>
                        </a:rPr>
                        <a:t>Analisi</a:t>
                      </a:r>
                      <a:endParaRPr lang="it-IT" sz="2000" i="1" dirty="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2000">
                          <a:solidFill>
                            <a:srgbClr val="000000"/>
                          </a:solidFill>
                          <a:latin typeface="+mj-lt"/>
                          <a:ea typeface="Times New Roman"/>
                          <a:cs typeface="Arial" pitchFamily="34" charset="0"/>
                        </a:rPr>
                        <a:t>Scorre più </a:t>
                      </a:r>
                      <a:endParaRPr lang="it-IT" sz="2000">
                        <a:latin typeface="+mj-lt"/>
                        <a:ea typeface="Times New Roman"/>
                        <a:cs typeface="Arial" pitchFamily="34" charset="0"/>
                      </a:endParaRPr>
                    </a:p>
                    <a:p>
                      <a:pPr algn="ctr">
                        <a:spcAft>
                          <a:spcPts val="0"/>
                        </a:spcAft>
                      </a:pPr>
                      <a:r>
                        <a:rPr lang="it-IT" sz="2000">
                          <a:solidFill>
                            <a:srgbClr val="000000"/>
                          </a:solidFill>
                          <a:latin typeface="+mj-lt"/>
                          <a:ea typeface="Times New Roman"/>
                          <a:cs typeface="Arial" pitchFamily="34" charset="0"/>
                        </a:rPr>
                        <a:t>velocemente</a:t>
                      </a:r>
                      <a:endParaRPr lang="it-IT" sz="200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2000" dirty="0">
                          <a:solidFill>
                            <a:srgbClr val="000000"/>
                          </a:solidFill>
                          <a:latin typeface="+mj-lt"/>
                          <a:ea typeface="Times New Roman"/>
                          <a:cs typeface="Arial" pitchFamily="34" charset="0"/>
                        </a:rPr>
                        <a:t>Scorre più </a:t>
                      </a:r>
                      <a:endParaRPr lang="it-IT" sz="2000" dirty="0">
                        <a:latin typeface="+mj-lt"/>
                        <a:ea typeface="Times New Roman"/>
                        <a:cs typeface="Arial" pitchFamily="34" charset="0"/>
                      </a:endParaRPr>
                    </a:p>
                    <a:p>
                      <a:pPr algn="ctr">
                        <a:spcAft>
                          <a:spcPts val="0"/>
                        </a:spcAft>
                      </a:pPr>
                      <a:r>
                        <a:rPr lang="it-IT" sz="2000" dirty="0">
                          <a:solidFill>
                            <a:srgbClr val="000000"/>
                          </a:solidFill>
                          <a:latin typeface="+mj-lt"/>
                          <a:ea typeface="Times New Roman"/>
                          <a:cs typeface="Arial" pitchFamily="34" charset="0"/>
                        </a:rPr>
                        <a:t>lentamente</a:t>
                      </a:r>
                      <a:endParaRPr lang="it-IT" sz="2000" dirty="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2000" dirty="0">
                          <a:solidFill>
                            <a:srgbClr val="000000"/>
                          </a:solidFill>
                          <a:latin typeface="+mj-lt"/>
                          <a:ea typeface="Times New Roman"/>
                          <a:cs typeface="Arial" pitchFamily="34" charset="0"/>
                        </a:rPr>
                        <a:t>Tante pagine per un evento di breve durata.</a:t>
                      </a:r>
                      <a:endParaRPr lang="it-IT" sz="2000" dirty="0">
                        <a:latin typeface="+mj-lt"/>
                        <a:ea typeface="Times New Roman"/>
                        <a:cs typeface="Arial" pitchFamily="34" charset="0"/>
                      </a:endParaRPr>
                    </a:p>
                  </a:txBody>
                  <a:tcPr marL="54919" marR="54919" marT="57461" marB="574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169">
                <a:tc>
                  <a:txBody>
                    <a:bodyPr/>
                    <a:lstStyle/>
                    <a:p>
                      <a:pPr algn="ctr">
                        <a:spcAft>
                          <a:spcPts val="0"/>
                        </a:spcAft>
                      </a:pPr>
                      <a:r>
                        <a:rPr lang="it-IT" sz="2000" b="1">
                          <a:solidFill>
                            <a:srgbClr val="000000"/>
                          </a:solidFill>
                          <a:latin typeface="+mj-lt"/>
                          <a:ea typeface="Times New Roman"/>
                          <a:cs typeface="Arial" pitchFamily="34" charset="0"/>
                        </a:rPr>
                        <a:t>Equilibrio</a:t>
                      </a:r>
                      <a:endParaRPr lang="it-IT" sz="200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2000" i="1" dirty="0">
                          <a:solidFill>
                            <a:srgbClr val="000000"/>
                          </a:solidFill>
                          <a:latin typeface="+mj-lt"/>
                          <a:ea typeface="Times New Roman"/>
                          <a:cs typeface="Arial" pitchFamily="34" charset="0"/>
                        </a:rPr>
                        <a:t>Scena</a:t>
                      </a:r>
                      <a:endParaRPr lang="it-IT" sz="2000" i="1" dirty="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2000" dirty="0">
                          <a:solidFill>
                            <a:srgbClr val="000000"/>
                          </a:solidFill>
                          <a:latin typeface="+mj-lt"/>
                          <a:ea typeface="Times New Roman"/>
                          <a:cs typeface="Arial" pitchFamily="34" charset="0"/>
                        </a:rPr>
                        <a:t>Stessa durata</a:t>
                      </a:r>
                      <a:endParaRPr lang="it-IT" sz="2000" dirty="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2000">
                          <a:solidFill>
                            <a:srgbClr val="000000"/>
                          </a:solidFill>
                          <a:latin typeface="+mj-lt"/>
                          <a:ea typeface="Times New Roman"/>
                          <a:cs typeface="Arial" pitchFamily="34" charset="0"/>
                        </a:rPr>
                        <a:t>Stessa durata</a:t>
                      </a:r>
                      <a:endParaRPr lang="it-IT" sz="200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2000">
                          <a:solidFill>
                            <a:srgbClr val="000000"/>
                          </a:solidFill>
                          <a:latin typeface="+mj-lt"/>
                          <a:ea typeface="Times New Roman"/>
                          <a:cs typeface="Arial" pitchFamily="34" charset="0"/>
                        </a:rPr>
                        <a:t>Dialoghi in discorso diretto libero.</a:t>
                      </a:r>
                      <a:endParaRPr lang="it-IT" sz="2000">
                        <a:latin typeface="+mj-lt"/>
                        <a:ea typeface="Times New Roman"/>
                        <a:cs typeface="Arial" pitchFamily="34" charset="0"/>
                      </a:endParaRPr>
                    </a:p>
                  </a:txBody>
                  <a:tcPr marL="54919" marR="54919" marT="57461" marB="574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415">
                <a:tc rowSpan="2">
                  <a:txBody>
                    <a:bodyPr/>
                    <a:lstStyle/>
                    <a:p>
                      <a:pPr algn="ctr">
                        <a:spcAft>
                          <a:spcPts val="0"/>
                        </a:spcAft>
                      </a:pPr>
                      <a:r>
                        <a:rPr lang="it-IT" sz="2000" b="1">
                          <a:solidFill>
                            <a:srgbClr val="000000"/>
                          </a:solidFill>
                          <a:latin typeface="+mj-lt"/>
                          <a:ea typeface="Times New Roman"/>
                          <a:cs typeface="Arial" pitchFamily="34" charset="0"/>
                        </a:rPr>
                        <a:t>Accelerazione</a:t>
                      </a:r>
                      <a:endParaRPr lang="it-IT" sz="200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2000" i="1" dirty="0">
                          <a:solidFill>
                            <a:srgbClr val="000000"/>
                          </a:solidFill>
                          <a:latin typeface="+mj-lt"/>
                          <a:ea typeface="Times New Roman"/>
                          <a:cs typeface="Arial" pitchFamily="34" charset="0"/>
                        </a:rPr>
                        <a:t>Sommario</a:t>
                      </a:r>
                      <a:endParaRPr lang="it-IT" sz="2000" i="1" dirty="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2000">
                          <a:solidFill>
                            <a:srgbClr val="000000"/>
                          </a:solidFill>
                          <a:latin typeface="+mj-lt"/>
                          <a:ea typeface="Times New Roman"/>
                          <a:cs typeface="Arial" pitchFamily="34" charset="0"/>
                        </a:rPr>
                        <a:t>Scorre più </a:t>
                      </a:r>
                      <a:endParaRPr lang="it-IT" sz="2000">
                        <a:latin typeface="+mj-lt"/>
                        <a:ea typeface="Times New Roman"/>
                        <a:cs typeface="Arial" pitchFamily="34" charset="0"/>
                      </a:endParaRPr>
                    </a:p>
                    <a:p>
                      <a:pPr algn="ctr">
                        <a:spcAft>
                          <a:spcPts val="0"/>
                        </a:spcAft>
                      </a:pPr>
                      <a:r>
                        <a:rPr lang="it-IT" sz="2000">
                          <a:solidFill>
                            <a:srgbClr val="000000"/>
                          </a:solidFill>
                          <a:latin typeface="+mj-lt"/>
                          <a:ea typeface="Times New Roman"/>
                          <a:cs typeface="Arial" pitchFamily="34" charset="0"/>
                        </a:rPr>
                        <a:t>lentamente </a:t>
                      </a:r>
                      <a:endParaRPr lang="it-IT" sz="200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2000">
                          <a:solidFill>
                            <a:srgbClr val="000000"/>
                          </a:solidFill>
                          <a:latin typeface="+mj-lt"/>
                          <a:ea typeface="Times New Roman"/>
                          <a:cs typeface="Arial" pitchFamily="34" charset="0"/>
                        </a:rPr>
                        <a:t>Scorre più </a:t>
                      </a:r>
                      <a:endParaRPr lang="it-IT" sz="2000">
                        <a:latin typeface="+mj-lt"/>
                        <a:ea typeface="Times New Roman"/>
                        <a:cs typeface="Arial" pitchFamily="34" charset="0"/>
                      </a:endParaRPr>
                    </a:p>
                    <a:p>
                      <a:pPr algn="ctr">
                        <a:spcAft>
                          <a:spcPts val="0"/>
                        </a:spcAft>
                      </a:pPr>
                      <a:r>
                        <a:rPr lang="it-IT" sz="2000">
                          <a:solidFill>
                            <a:srgbClr val="000000"/>
                          </a:solidFill>
                          <a:latin typeface="+mj-lt"/>
                          <a:ea typeface="Times New Roman"/>
                          <a:cs typeface="Arial" pitchFamily="34" charset="0"/>
                        </a:rPr>
                        <a:t>velocemente </a:t>
                      </a:r>
                      <a:endParaRPr lang="it-IT" sz="200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2000">
                          <a:solidFill>
                            <a:srgbClr val="000000"/>
                          </a:solidFill>
                          <a:latin typeface="+mj-lt"/>
                          <a:ea typeface="Times New Roman"/>
                          <a:cs typeface="Arial" pitchFamily="34" charset="0"/>
                        </a:rPr>
                        <a:t>Poche pagine per un evento di lunga durata.</a:t>
                      </a:r>
                      <a:endParaRPr lang="it-IT" sz="2000">
                        <a:latin typeface="+mj-lt"/>
                        <a:ea typeface="Times New Roman"/>
                        <a:cs typeface="Arial" pitchFamily="34" charset="0"/>
                      </a:endParaRPr>
                    </a:p>
                  </a:txBody>
                  <a:tcPr marL="54919" marR="54919" marT="57461" marB="574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662">
                <a:tc vMerge="1">
                  <a:txBody>
                    <a:bodyPr/>
                    <a:lstStyle/>
                    <a:p>
                      <a:endParaRPr lang="it-IT"/>
                    </a:p>
                  </a:txBody>
                  <a:tcPr/>
                </a:tc>
                <a:tc>
                  <a:txBody>
                    <a:bodyPr/>
                    <a:lstStyle/>
                    <a:p>
                      <a:pPr>
                        <a:spcAft>
                          <a:spcPts val="0"/>
                        </a:spcAft>
                      </a:pPr>
                      <a:r>
                        <a:rPr lang="it-IT" sz="2000" i="1" dirty="0">
                          <a:solidFill>
                            <a:srgbClr val="000000"/>
                          </a:solidFill>
                          <a:latin typeface="+mj-lt"/>
                          <a:ea typeface="Times New Roman"/>
                          <a:cs typeface="Arial" pitchFamily="34" charset="0"/>
                        </a:rPr>
                        <a:t>Ellissi</a:t>
                      </a:r>
                      <a:endParaRPr lang="it-IT" sz="2000" i="1" dirty="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2000">
                          <a:solidFill>
                            <a:srgbClr val="000000"/>
                          </a:solidFill>
                          <a:latin typeface="+mj-lt"/>
                          <a:ea typeface="Times New Roman"/>
                          <a:cs typeface="Arial" pitchFamily="34" charset="0"/>
                        </a:rPr>
                        <a:t>Scorre</a:t>
                      </a:r>
                      <a:endParaRPr lang="it-IT" sz="2000">
                        <a:latin typeface="+mj-lt"/>
                        <a:ea typeface="Times New Roman"/>
                        <a:cs typeface="Arial" pitchFamily="34" charset="0"/>
                      </a:endParaRPr>
                    </a:p>
                    <a:p>
                      <a:pPr algn="ctr">
                        <a:spcAft>
                          <a:spcPts val="0"/>
                        </a:spcAft>
                      </a:pPr>
                      <a:r>
                        <a:rPr lang="it-IT" sz="2000">
                          <a:solidFill>
                            <a:srgbClr val="000000"/>
                          </a:solidFill>
                          <a:latin typeface="+mj-lt"/>
                          <a:ea typeface="Times New Roman"/>
                          <a:cs typeface="Arial" pitchFamily="34" charset="0"/>
                        </a:rPr>
                        <a:t>(l’azione procede)</a:t>
                      </a:r>
                      <a:endParaRPr lang="it-IT" sz="200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2000">
                          <a:solidFill>
                            <a:srgbClr val="000000"/>
                          </a:solidFill>
                          <a:latin typeface="+mj-lt"/>
                          <a:ea typeface="Times New Roman"/>
                          <a:cs typeface="Arial" pitchFamily="34" charset="0"/>
                        </a:rPr>
                        <a:t>Fermo</a:t>
                      </a:r>
                      <a:endParaRPr lang="it-IT" sz="2000">
                        <a:latin typeface="+mj-lt"/>
                        <a:ea typeface="Times New Roman"/>
                        <a:cs typeface="Arial" pitchFamily="34" charset="0"/>
                      </a:endParaRPr>
                    </a:p>
                    <a:p>
                      <a:pPr algn="ctr">
                        <a:spcAft>
                          <a:spcPts val="0"/>
                        </a:spcAft>
                      </a:pPr>
                      <a:r>
                        <a:rPr lang="it-IT" sz="2000">
                          <a:solidFill>
                            <a:srgbClr val="000000"/>
                          </a:solidFill>
                          <a:latin typeface="+mj-lt"/>
                          <a:ea typeface="Times New Roman"/>
                          <a:cs typeface="Arial" pitchFamily="34" charset="0"/>
                        </a:rPr>
                        <a:t>(il narratore parla poco)</a:t>
                      </a:r>
                      <a:endParaRPr lang="it-IT" sz="2000">
                        <a:latin typeface="+mj-lt"/>
                        <a:ea typeface="Times New Roman"/>
                        <a:cs typeface="Arial" pitchFamily="34" charset="0"/>
                      </a:endParaRPr>
                    </a:p>
                  </a:txBody>
                  <a:tcPr marL="54919" marR="54919" marT="57461" marB="574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2000" dirty="0">
                          <a:solidFill>
                            <a:srgbClr val="000000"/>
                          </a:solidFill>
                          <a:latin typeface="+mj-lt"/>
                          <a:ea typeface="Times New Roman"/>
                          <a:cs typeface="Arial" pitchFamily="34" charset="0"/>
                        </a:rPr>
                        <a:t>«</a:t>
                      </a:r>
                      <a:r>
                        <a:rPr lang="it-IT" sz="2000" i="1" dirty="0">
                          <a:solidFill>
                            <a:srgbClr val="000000"/>
                          </a:solidFill>
                          <a:latin typeface="+mj-lt"/>
                          <a:ea typeface="Times New Roman"/>
                          <a:cs typeface="Arial" pitchFamily="34" charset="0"/>
                        </a:rPr>
                        <a:t>Molti anni </a:t>
                      </a:r>
                      <a:r>
                        <a:rPr lang="it-IT" sz="2000" i="1" dirty="0" err="1">
                          <a:solidFill>
                            <a:srgbClr val="000000"/>
                          </a:solidFill>
                          <a:latin typeface="+mj-lt"/>
                          <a:ea typeface="Times New Roman"/>
                          <a:cs typeface="Arial" pitchFamily="34" charset="0"/>
                        </a:rPr>
                        <a:t>dopo…</a:t>
                      </a:r>
                      <a:r>
                        <a:rPr lang="it-IT" sz="2000" dirty="0">
                          <a:solidFill>
                            <a:srgbClr val="000000"/>
                          </a:solidFill>
                          <a:latin typeface="+mj-lt"/>
                          <a:ea typeface="Times New Roman"/>
                          <a:cs typeface="Arial" pitchFamily="34" charset="0"/>
                        </a:rPr>
                        <a:t>»; tempo non registrato</a:t>
                      </a:r>
                      <a:endParaRPr lang="it-IT" sz="2000" dirty="0">
                        <a:latin typeface="+mj-lt"/>
                        <a:ea typeface="Times New Roman"/>
                        <a:cs typeface="Arial" pitchFamily="34" charset="0"/>
                      </a:endParaRPr>
                    </a:p>
                  </a:txBody>
                  <a:tcPr marL="54919" marR="54919" marT="57461" marB="574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214282" y="428604"/>
          <a:ext cx="8572560" cy="6072824"/>
        </p:xfrm>
        <a:graphic>
          <a:graphicData uri="http://schemas.openxmlformats.org/drawingml/2006/table">
            <a:tbl>
              <a:tblPr/>
              <a:tblGrid>
                <a:gridCol w="1214446"/>
                <a:gridCol w="7358114"/>
              </a:tblGrid>
              <a:tr h="1049620">
                <a:tc>
                  <a:txBody>
                    <a:bodyPr/>
                    <a:lstStyle/>
                    <a:p>
                      <a:pPr algn="l">
                        <a:spcAft>
                          <a:spcPts val="0"/>
                        </a:spcAft>
                      </a:pPr>
                      <a:r>
                        <a:rPr lang="it-IT" sz="1900" dirty="0">
                          <a:solidFill>
                            <a:srgbClr val="000000"/>
                          </a:solidFill>
                          <a:latin typeface="+mj-lt"/>
                          <a:ea typeface="Times New Roman"/>
                          <a:cs typeface="Arial" pitchFamily="34" charset="0"/>
                        </a:rPr>
                        <a:t>Sommario</a:t>
                      </a:r>
                      <a:endParaRPr lang="it-IT" sz="1900" dirty="0">
                        <a:latin typeface="+mj-lt"/>
                        <a:ea typeface="Times New Roman"/>
                        <a:cs typeface="Arial" pitchFamily="34" charset="0"/>
                      </a:endParaRPr>
                    </a:p>
                  </a:txBody>
                  <a:tcPr marL="68239" marR="68239" marT="71398" marB="71398"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900" dirty="0">
                          <a:latin typeface="+mj-lt"/>
                          <a:ea typeface="Times New Roman"/>
                          <a:cs typeface="Arial" pitchFamily="34" charset="0"/>
                        </a:rPr>
                        <a:t>C’era una volta un re e una regina che erano tanto dispiaciuti di non avere figli, ma tanto dispiaciuti da non potersi dire quanto. Tutti gli anni andavano nei più diversi luoghi del mondo a fare la cura delle acque: voti, pellegrinaggi, ricorsero a tutto, ma nulla giovava. Alla fine però la regina si mise ad aspettare e mise la mondo una bambina.</a:t>
                      </a:r>
                    </a:p>
                  </a:txBody>
                  <a:tcPr marL="68239" marR="68239" marT="71398" marB="71398">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3284">
                <a:tc>
                  <a:txBody>
                    <a:bodyPr/>
                    <a:lstStyle/>
                    <a:p>
                      <a:pPr algn="l">
                        <a:spcAft>
                          <a:spcPts val="0"/>
                        </a:spcAft>
                      </a:pPr>
                      <a:r>
                        <a:rPr lang="it-IT" sz="1900" dirty="0">
                          <a:solidFill>
                            <a:srgbClr val="000000"/>
                          </a:solidFill>
                          <a:latin typeface="+mj-lt"/>
                          <a:ea typeface="Times New Roman"/>
                          <a:cs typeface="Arial" pitchFamily="34" charset="0"/>
                        </a:rPr>
                        <a:t>Ellissi</a:t>
                      </a:r>
                      <a:endParaRPr lang="it-IT" sz="1900" dirty="0">
                        <a:latin typeface="+mj-lt"/>
                        <a:ea typeface="Times New Roman"/>
                        <a:cs typeface="Arial" pitchFamily="34" charset="0"/>
                      </a:endParaRPr>
                    </a:p>
                  </a:txBody>
                  <a:tcPr marL="68239" marR="68239" marT="71398" marB="71398"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900">
                          <a:latin typeface="+mj-lt"/>
                          <a:ea typeface="Times New Roman"/>
                          <a:cs typeface="Arial" pitchFamily="34" charset="0"/>
                        </a:rPr>
                        <a:t>Trascorsi quindi o sedici anni, accadde che la principessina, correndo un giorno per tutte le camere del castello, arrivò fino in cima ad una torretta, in una piccola soffitta, dove una brava vecchina se ne stava a filare la sua conocchia. </a:t>
                      </a:r>
                    </a:p>
                  </a:txBody>
                  <a:tcPr marL="68239" marR="68239" marT="71398" marB="71398">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5956">
                <a:tc>
                  <a:txBody>
                    <a:bodyPr/>
                    <a:lstStyle/>
                    <a:p>
                      <a:pPr algn="l">
                        <a:spcAft>
                          <a:spcPts val="0"/>
                        </a:spcAft>
                      </a:pPr>
                      <a:r>
                        <a:rPr lang="it-IT" sz="1900" dirty="0">
                          <a:solidFill>
                            <a:srgbClr val="000000"/>
                          </a:solidFill>
                          <a:latin typeface="+mj-lt"/>
                          <a:ea typeface="Times New Roman"/>
                          <a:cs typeface="Arial" pitchFamily="34" charset="0"/>
                        </a:rPr>
                        <a:t>Scena</a:t>
                      </a:r>
                      <a:endParaRPr lang="it-IT" sz="1900" dirty="0">
                        <a:latin typeface="+mj-lt"/>
                        <a:ea typeface="Times New Roman"/>
                        <a:cs typeface="Arial" pitchFamily="34" charset="0"/>
                      </a:endParaRPr>
                    </a:p>
                  </a:txBody>
                  <a:tcPr marL="68239" marR="68239" marT="71398" marB="71398"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900">
                          <a:latin typeface="+mj-lt"/>
                          <a:ea typeface="Times New Roman"/>
                          <a:cs typeface="Arial" pitchFamily="34" charset="0"/>
                        </a:rPr>
                        <a:t>«Che state facendo, nonnina?», chiese la principessa.</a:t>
                      </a:r>
                    </a:p>
                    <a:p>
                      <a:pPr algn="just">
                        <a:spcAft>
                          <a:spcPts val="0"/>
                        </a:spcAft>
                      </a:pPr>
                      <a:r>
                        <a:rPr lang="it-IT" sz="1900">
                          <a:latin typeface="+mj-lt"/>
                          <a:ea typeface="Times New Roman"/>
                          <a:cs typeface="Arial" pitchFamily="34" charset="0"/>
                        </a:rPr>
                        <a:t>«Sto filando, bella fanciulla», le rispose la vecchia che non la conosceva.</a:t>
                      </a:r>
                    </a:p>
                    <a:p>
                      <a:pPr algn="just">
                        <a:spcAft>
                          <a:spcPts val="0"/>
                        </a:spcAft>
                      </a:pPr>
                      <a:r>
                        <a:rPr lang="it-IT" sz="1900">
                          <a:latin typeface="+mj-lt"/>
                          <a:ea typeface="Times New Roman"/>
                          <a:cs typeface="Arial" pitchFamily="34" charset="0"/>
                        </a:rPr>
                        <a:t>«Oh, com’è carino!» continuò la principessa «come si fa? Datemi un po’: voglio vedere se lo so fare anch’io come voi».</a:t>
                      </a:r>
                    </a:p>
                    <a:p>
                      <a:pPr algn="just">
                        <a:spcAft>
                          <a:spcPts val="0"/>
                        </a:spcAft>
                      </a:pPr>
                      <a:r>
                        <a:rPr lang="it-IT" sz="1900">
                          <a:latin typeface="+mj-lt"/>
                          <a:ea typeface="Times New Roman"/>
                          <a:cs typeface="Arial" pitchFamily="34" charset="0"/>
                        </a:rPr>
                        <a:t>Non aveva finito di prendere il fuso che si punse la mano e cadde svenuta.</a:t>
                      </a:r>
                    </a:p>
                  </a:txBody>
                  <a:tcPr marL="68239" marR="68239" marT="71398" marB="71398">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9620">
                <a:tc>
                  <a:txBody>
                    <a:bodyPr/>
                    <a:lstStyle/>
                    <a:p>
                      <a:pPr algn="l">
                        <a:spcAft>
                          <a:spcPts val="0"/>
                        </a:spcAft>
                      </a:pPr>
                      <a:r>
                        <a:rPr lang="it-IT" sz="1900" dirty="0">
                          <a:solidFill>
                            <a:srgbClr val="000000"/>
                          </a:solidFill>
                          <a:latin typeface="+mj-lt"/>
                          <a:ea typeface="Times New Roman"/>
                          <a:cs typeface="Arial" pitchFamily="34" charset="0"/>
                        </a:rPr>
                        <a:t>Pausa</a:t>
                      </a:r>
                      <a:endParaRPr lang="it-IT" sz="1900" dirty="0">
                        <a:latin typeface="+mj-lt"/>
                        <a:ea typeface="Times New Roman"/>
                        <a:cs typeface="Arial" pitchFamily="34" charset="0"/>
                      </a:endParaRPr>
                    </a:p>
                  </a:txBody>
                  <a:tcPr marL="68239" marR="68239" marT="71398" marB="71398"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1900" dirty="0">
                          <a:latin typeface="+mj-lt"/>
                          <a:ea typeface="Times New Roman"/>
                          <a:cs typeface="Arial" pitchFamily="34" charset="0"/>
                        </a:rPr>
                        <a:t>La si sarebbe presa per un angelo tanto era bella; lo svenimento non aveva fatto impallidire i bei colori del suo incarnato, aveva le guance ancora rosse e le labbra come il corallo; soltanto, aveva gli occhi chiusi, ma si sentiva respirare dolcemente e questo indicava che non era morta.</a:t>
                      </a:r>
                    </a:p>
                  </a:txBody>
                  <a:tcPr marL="68239" marR="68239" marT="71398" marB="71398">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4817" name="Rectangle 1"/>
          <p:cNvSpPr>
            <a:spLocks noChangeArrowheads="1"/>
          </p:cNvSpPr>
          <p:nvPr/>
        </p:nvSpPr>
        <p:spPr bwMode="auto">
          <a:xfrm>
            <a:off x="3857620" y="28494"/>
            <a:ext cx="2222083"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Ecco un esempio:</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14282" y="142852"/>
            <a:ext cx="8643998" cy="72547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I </a:t>
            </a:r>
            <a:r>
              <a:rPr lang="it-IT" sz="4000" dirty="0" smtClean="0">
                <a:solidFill>
                  <a:srgbClr val="FF0000"/>
                </a:solidFill>
                <a:latin typeface="+mj-lt"/>
                <a:ea typeface="+mj-ea"/>
                <a:cs typeface="+mj-cs"/>
              </a:rPr>
              <a:t>personaggi</a:t>
            </a:r>
            <a:endParaRPr kumimoji="0" lang="it-IT" sz="40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asellaDiTesto 2"/>
          <p:cNvSpPr txBox="1"/>
          <p:nvPr/>
        </p:nvSpPr>
        <p:spPr>
          <a:xfrm>
            <a:off x="357158" y="1000108"/>
            <a:ext cx="8358246" cy="3785652"/>
          </a:xfrm>
          <a:prstGeom prst="rect">
            <a:avLst/>
          </a:prstGeom>
          <a:noFill/>
        </p:spPr>
        <p:txBody>
          <a:bodyPr wrap="square" rtlCol="0">
            <a:spAutoFit/>
          </a:bodyPr>
          <a:lstStyle/>
          <a:p>
            <a:r>
              <a:rPr lang="it-IT" sz="2400" dirty="0" smtClean="0"/>
              <a:t>L’intreccio di una vicenda, la cornice spaziale, la successione temporale avrebbero poco senso se non fossero funzionali al personaggio (animato o non animato che sia): il rapporto tra i primi e il secondo è lo stesso che sussiste tra l’intelaiatura di un ombrello e la tela. Detto in altri termini, </a:t>
            </a:r>
            <a:r>
              <a:rPr lang="it-IT" sz="2400" dirty="0" smtClean="0"/>
              <a:t>le </a:t>
            </a:r>
            <a:r>
              <a:rPr lang="it-IT" sz="2400" dirty="0" smtClean="0"/>
              <a:t>storie esistono soltanto dove si presentano sia avvenimenti che esistenti [= personaggi] e non vi possono essere avvenimenti senza esistenti. E per quanto sia vero che un testo può avere esistenti senza avvenimenti (per esempio un saggio descrittivo, un ritratto) a nessuno verrebbe in mente di chiamare ciò </a:t>
            </a:r>
            <a:r>
              <a:rPr lang="it-IT" sz="2400" dirty="0" smtClean="0"/>
              <a:t>racconto.</a:t>
            </a:r>
            <a:endParaRPr lang="it-IT"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14282" y="142852"/>
            <a:ext cx="8643998" cy="72547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Il ruolo dei </a:t>
            </a:r>
            <a:r>
              <a:rPr lang="it-IT" sz="4000" dirty="0" smtClean="0">
                <a:solidFill>
                  <a:srgbClr val="FF0000"/>
                </a:solidFill>
                <a:latin typeface="+mj-lt"/>
                <a:ea typeface="+mj-ea"/>
                <a:cs typeface="+mj-cs"/>
              </a:rPr>
              <a:t>personaggi</a:t>
            </a:r>
            <a:endParaRPr kumimoji="0" lang="it-IT" sz="40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asellaDiTesto 2"/>
          <p:cNvSpPr txBox="1"/>
          <p:nvPr/>
        </p:nvSpPr>
        <p:spPr>
          <a:xfrm>
            <a:off x="285720" y="856381"/>
            <a:ext cx="8572560" cy="6001643"/>
          </a:xfrm>
          <a:prstGeom prst="rect">
            <a:avLst/>
          </a:prstGeom>
          <a:noFill/>
        </p:spPr>
        <p:txBody>
          <a:bodyPr wrap="square" rtlCol="0">
            <a:spAutoFit/>
          </a:bodyPr>
          <a:lstStyle/>
          <a:p>
            <a:r>
              <a:rPr lang="it-IT" sz="2400" dirty="0" smtClean="0"/>
              <a:t>Il </a:t>
            </a:r>
            <a:r>
              <a:rPr lang="it-IT" sz="2400" dirty="0" smtClean="0"/>
              <a:t>cosiddetto </a:t>
            </a:r>
            <a:r>
              <a:rPr lang="it-IT" sz="2400" b="1" i="1" dirty="0" smtClean="0"/>
              <a:t>modello </a:t>
            </a:r>
            <a:r>
              <a:rPr lang="it-IT" sz="2400" b="1" i="1" dirty="0" err="1" smtClean="0"/>
              <a:t>attanziale</a:t>
            </a:r>
            <a:r>
              <a:rPr lang="it-IT" sz="2400" dirty="0" smtClean="0"/>
              <a:t>, che visualizza i sei ruoli (attanti) fondamentali (a coppie di due) svolti dai personaggi in un racconto. </a:t>
            </a:r>
            <a:r>
              <a:rPr lang="it-IT" sz="2400" dirty="0" smtClean="0"/>
              <a:t>I </a:t>
            </a:r>
            <a:r>
              <a:rPr lang="it-IT" sz="2400" dirty="0" smtClean="0"/>
              <a:t>sei attanti sono:</a:t>
            </a:r>
          </a:p>
          <a:p>
            <a:pPr lvl="0" algn="just"/>
            <a:r>
              <a:rPr lang="it-IT" sz="2400" dirty="0" smtClean="0"/>
              <a:t>il </a:t>
            </a:r>
            <a:r>
              <a:rPr lang="it-IT" sz="2400" b="1" i="1" dirty="0" smtClean="0"/>
              <a:t>soggetto</a:t>
            </a:r>
            <a:r>
              <a:rPr lang="it-IT" sz="2400" b="1" dirty="0" smtClean="0"/>
              <a:t> </a:t>
            </a:r>
            <a:r>
              <a:rPr lang="it-IT" sz="2400" dirty="0" smtClean="0"/>
              <a:t>desidera un </a:t>
            </a:r>
            <a:r>
              <a:rPr lang="it-IT" sz="2400" b="1" i="1" dirty="0" smtClean="0"/>
              <a:t>oggetto</a:t>
            </a:r>
            <a:r>
              <a:rPr lang="it-IT" sz="2400" b="1" dirty="0" smtClean="0"/>
              <a:t> </a:t>
            </a:r>
            <a:r>
              <a:rPr lang="it-IT" sz="2400" dirty="0" smtClean="0"/>
              <a:t>(cosa o persona o ideale); </a:t>
            </a:r>
          </a:p>
          <a:p>
            <a:pPr lvl="0"/>
            <a:r>
              <a:rPr lang="it-IT" sz="2400" dirty="0" smtClean="0"/>
              <a:t>l’</a:t>
            </a:r>
            <a:r>
              <a:rPr lang="it-IT" sz="2400" b="1" i="1" dirty="0" smtClean="0"/>
              <a:t>adiuvante</a:t>
            </a:r>
            <a:r>
              <a:rPr lang="it-IT" sz="2400" dirty="0" smtClean="0"/>
              <a:t> e l’</a:t>
            </a:r>
            <a:r>
              <a:rPr lang="it-IT" sz="2400" b="1" i="1" dirty="0" smtClean="0"/>
              <a:t>oppositore</a:t>
            </a:r>
            <a:r>
              <a:rPr lang="it-IT" sz="2400" dirty="0" smtClean="0"/>
              <a:t> sono coloro che, con le loro azioni concrete, </a:t>
            </a:r>
            <a:r>
              <a:rPr lang="it-IT" sz="2400" dirty="0" smtClean="0"/>
              <a:t>aiuteranno </a:t>
            </a:r>
            <a:r>
              <a:rPr lang="it-IT" sz="2400" dirty="0" smtClean="0"/>
              <a:t>o ostacoleranno l’oggetto nel suo cammino verso l’oggetto; </a:t>
            </a:r>
          </a:p>
          <a:p>
            <a:pPr lvl="0"/>
            <a:r>
              <a:rPr lang="it-IT" sz="2400" dirty="0" smtClean="0"/>
              <a:t>il </a:t>
            </a:r>
            <a:r>
              <a:rPr lang="it-IT" sz="2400" b="1" i="1" dirty="0" smtClean="0"/>
              <a:t>destinante</a:t>
            </a:r>
            <a:r>
              <a:rPr lang="it-IT" sz="2400" dirty="0" smtClean="0"/>
              <a:t> </a:t>
            </a:r>
            <a:r>
              <a:rPr lang="it-IT" sz="2400" dirty="0" smtClean="0"/>
              <a:t>è colui che, potendo esercitare un certo ascendente sull’oggetto, farà in modo di indirizzare l’oggetto verso il </a:t>
            </a:r>
            <a:r>
              <a:rPr lang="it-IT" sz="2400" b="1" i="1" dirty="0" smtClean="0"/>
              <a:t>destinatario</a:t>
            </a:r>
            <a:r>
              <a:rPr lang="it-IT" sz="2400" dirty="0" smtClean="0"/>
              <a:t>, il quale può essere il soggetto, l’oppositore o un altro personaggio. </a:t>
            </a:r>
          </a:p>
          <a:p>
            <a:r>
              <a:rPr lang="it-IT" sz="2400" dirty="0" smtClean="0"/>
              <a:t>La dinamica </a:t>
            </a:r>
            <a:r>
              <a:rPr lang="it-IT" sz="2400" dirty="0" err="1" smtClean="0"/>
              <a:t>soggetto-oggetto</a:t>
            </a:r>
            <a:r>
              <a:rPr lang="it-IT" sz="2400" dirty="0" smtClean="0"/>
              <a:t> sarà caratterizzata dal volere: per giungere all’oggetto, egli si muoverà lungo l’</a:t>
            </a:r>
            <a:r>
              <a:rPr lang="it-IT" sz="2400" b="1" i="1" dirty="0" smtClean="0"/>
              <a:t>asse del desiderio</a:t>
            </a:r>
            <a:r>
              <a:rPr lang="it-IT" sz="2400" dirty="0" smtClean="0"/>
              <a:t>; il rapporto tra adiuvante e oppositore si muoverà lungo l’</a:t>
            </a:r>
            <a:r>
              <a:rPr lang="it-IT" sz="2400" b="1" i="1" dirty="0" smtClean="0"/>
              <a:t>asse del potere</a:t>
            </a:r>
            <a:r>
              <a:rPr lang="it-IT" sz="2400" dirty="0" smtClean="0"/>
              <a:t>, mentre quello tra il </a:t>
            </a:r>
            <a:r>
              <a:rPr lang="it-IT" sz="2400" dirty="0" err="1" smtClean="0"/>
              <a:t>destinatatore</a:t>
            </a:r>
            <a:r>
              <a:rPr lang="it-IT" sz="2400" dirty="0" smtClean="0"/>
              <a:t> e il destinatario lungo l’</a:t>
            </a:r>
            <a:r>
              <a:rPr lang="it-IT" sz="2400" b="1" i="1" dirty="0" smtClean="0"/>
              <a:t>asse della comunicazione </a:t>
            </a:r>
            <a:r>
              <a:rPr lang="it-IT" sz="2400" dirty="0" smtClean="0"/>
              <a:t>(o </a:t>
            </a:r>
            <a:r>
              <a:rPr lang="it-IT" sz="2400" i="1" dirty="0" smtClean="0"/>
              <a:t>partecipazione</a:t>
            </a:r>
            <a:r>
              <a:rPr lang="it-IT" sz="2400" dirty="0" smtClean="0"/>
              <a:t>). </a:t>
            </a:r>
            <a:endParaRPr lang="it-IT"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938206" y="1071546"/>
            <a:ext cx="7420008" cy="4667799"/>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14282" y="142852"/>
            <a:ext cx="8643998" cy="72547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La caratterizzazione</a:t>
            </a:r>
            <a:r>
              <a:rPr kumimoji="0" lang="it-IT" sz="4000" b="0" i="0" u="none" strike="noStrike" kern="1200" cap="none" spc="0" normalizeH="0" noProof="0" dirty="0" smtClean="0">
                <a:ln>
                  <a:noFill/>
                </a:ln>
                <a:solidFill>
                  <a:srgbClr val="FF0000"/>
                </a:solidFill>
                <a:effectLst/>
                <a:uLnTx/>
                <a:uFillTx/>
                <a:latin typeface="+mj-lt"/>
                <a:ea typeface="+mj-ea"/>
                <a:cs typeface="+mj-cs"/>
              </a:rPr>
              <a:t> </a:t>
            </a:r>
            <a:r>
              <a:rPr kumimoji="0" lang="it-IT" sz="4000" b="0" i="0" u="none" strike="noStrike" kern="1200" cap="none" spc="0" normalizeH="0" baseline="0" noProof="0" dirty="0" smtClean="0">
                <a:ln>
                  <a:noFill/>
                </a:ln>
                <a:solidFill>
                  <a:srgbClr val="FF0000"/>
                </a:solidFill>
                <a:effectLst/>
                <a:uLnTx/>
                <a:uFillTx/>
                <a:latin typeface="+mj-lt"/>
                <a:ea typeface="+mj-ea"/>
                <a:cs typeface="+mj-cs"/>
              </a:rPr>
              <a:t>dei </a:t>
            </a:r>
            <a:r>
              <a:rPr lang="it-IT" sz="4000" dirty="0" smtClean="0">
                <a:solidFill>
                  <a:srgbClr val="FF0000"/>
                </a:solidFill>
                <a:latin typeface="+mj-lt"/>
                <a:ea typeface="+mj-ea"/>
                <a:cs typeface="+mj-cs"/>
              </a:rPr>
              <a:t>personaggi</a:t>
            </a:r>
            <a:endParaRPr kumimoji="0" lang="it-IT" sz="40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asellaDiTesto 2"/>
          <p:cNvSpPr txBox="1"/>
          <p:nvPr/>
        </p:nvSpPr>
        <p:spPr>
          <a:xfrm>
            <a:off x="285720" y="1142984"/>
            <a:ext cx="8572560" cy="4893647"/>
          </a:xfrm>
          <a:prstGeom prst="rect">
            <a:avLst/>
          </a:prstGeom>
          <a:noFill/>
        </p:spPr>
        <p:txBody>
          <a:bodyPr wrap="square" rtlCol="0">
            <a:spAutoFit/>
          </a:bodyPr>
          <a:lstStyle/>
          <a:p>
            <a:r>
              <a:rPr lang="it-IT" sz="2400" dirty="0" smtClean="0"/>
              <a:t>Un personaggio è caratterizzato dall’</a:t>
            </a:r>
            <a:r>
              <a:rPr lang="it-IT" sz="2400" b="1" i="1" dirty="0" smtClean="0"/>
              <a:t>essere</a:t>
            </a:r>
            <a:r>
              <a:rPr lang="it-IT" sz="2400" dirty="0" smtClean="0"/>
              <a:t>, cioè l’insieme delle sue qualità, dal </a:t>
            </a:r>
            <a:r>
              <a:rPr lang="it-IT" sz="2400" b="1" i="1" dirty="0" smtClean="0"/>
              <a:t>fare</a:t>
            </a:r>
            <a:r>
              <a:rPr lang="it-IT" sz="2400" dirty="0" smtClean="0"/>
              <a:t>, l’insieme delle sue azioni, dal </a:t>
            </a:r>
            <a:r>
              <a:rPr lang="it-IT" sz="2400" b="1" i="1" dirty="0" smtClean="0"/>
              <a:t>vedere</a:t>
            </a:r>
            <a:r>
              <a:rPr lang="it-IT" sz="2400" dirty="0" smtClean="0"/>
              <a:t>, la prospettiva da cui osserva la realtà, dal </a:t>
            </a:r>
            <a:r>
              <a:rPr lang="it-IT" sz="2400" b="1" i="1" dirty="0" smtClean="0"/>
              <a:t>parlare</a:t>
            </a:r>
            <a:r>
              <a:rPr lang="it-IT" sz="2400" dirty="0" smtClean="0"/>
              <a:t>, gli atti linguistici di cui è soggetto (emittente) o oggetto (destinatario</a:t>
            </a:r>
            <a:r>
              <a:rPr lang="it-IT" sz="2400" dirty="0" smtClean="0"/>
              <a:t>).</a:t>
            </a:r>
          </a:p>
          <a:p>
            <a:endParaRPr lang="it-IT" sz="2400" dirty="0" smtClean="0"/>
          </a:p>
          <a:p>
            <a:r>
              <a:rPr lang="it-IT" sz="2400" dirty="0" smtClean="0"/>
              <a:t>Di un personaggio, quindi, il narratore potrà evidenziare:</a:t>
            </a:r>
          </a:p>
          <a:p>
            <a:pPr lvl="0"/>
            <a:r>
              <a:rPr lang="it-IT" sz="2400" dirty="0" smtClean="0"/>
              <a:t>i </a:t>
            </a:r>
            <a:r>
              <a:rPr lang="it-IT" sz="2400" i="1" dirty="0" smtClean="0"/>
              <a:t>tratti fisici e anagrafici</a:t>
            </a:r>
            <a:r>
              <a:rPr lang="it-IT" sz="2400" dirty="0" smtClean="0"/>
              <a:t>: età, aspetto fisico, modo di vestirsi, nome, nazionalità, luogo di origine;</a:t>
            </a:r>
          </a:p>
          <a:p>
            <a:pPr lvl="0"/>
            <a:r>
              <a:rPr lang="it-IT" sz="2400" dirty="0" smtClean="0"/>
              <a:t>i </a:t>
            </a:r>
            <a:r>
              <a:rPr lang="it-IT" sz="2400" i="1" dirty="0" smtClean="0"/>
              <a:t>tratti socio-economici</a:t>
            </a:r>
            <a:r>
              <a:rPr lang="it-IT" sz="2400" dirty="0" smtClean="0"/>
              <a:t>: status sociale, livello culturale, posizione economica, modo di vivere;</a:t>
            </a:r>
          </a:p>
          <a:p>
            <a:pPr lvl="0"/>
            <a:r>
              <a:rPr lang="it-IT" sz="2400" dirty="0" smtClean="0"/>
              <a:t>i </a:t>
            </a:r>
            <a:r>
              <a:rPr lang="it-IT" sz="2400" i="1" dirty="0" smtClean="0"/>
              <a:t>tratti ideologici</a:t>
            </a:r>
            <a:r>
              <a:rPr lang="it-IT" sz="2400" dirty="0" smtClean="0"/>
              <a:t>: concezione del mondo, visione politica, valori esistenziali;</a:t>
            </a:r>
          </a:p>
          <a:p>
            <a:r>
              <a:rPr lang="it-IT" sz="2400" dirty="0" smtClean="0"/>
              <a:t>i </a:t>
            </a:r>
            <a:r>
              <a:rPr lang="it-IT" sz="2400" i="1" dirty="0" smtClean="0"/>
              <a:t>tratti psicologici</a:t>
            </a:r>
            <a:r>
              <a:rPr lang="it-IT" sz="2400" dirty="0" smtClean="0"/>
              <a:t>: carattere, comportamenti, qualità umane.</a:t>
            </a:r>
            <a:endParaRPr lang="it-IT"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85720" y="142852"/>
            <a:ext cx="8715436" cy="6740307"/>
          </a:xfrm>
          <a:prstGeom prst="rect">
            <a:avLst/>
          </a:prstGeom>
          <a:noFill/>
        </p:spPr>
        <p:txBody>
          <a:bodyPr wrap="square" rtlCol="0">
            <a:spAutoFit/>
          </a:bodyPr>
          <a:lstStyle/>
          <a:p>
            <a:r>
              <a:rPr lang="it-IT" sz="2400" dirty="0" smtClean="0"/>
              <a:t>Per quanto concerne in particolare i tratti psicologici, il personaggio può essere ricondotto a diverse tipologie: </a:t>
            </a:r>
          </a:p>
          <a:p>
            <a:pPr lvl="0"/>
            <a:r>
              <a:rPr lang="it-IT" sz="2400" dirty="0" smtClean="0"/>
              <a:t>- personaggi </a:t>
            </a:r>
            <a:r>
              <a:rPr lang="it-IT" sz="2400" b="1" i="1" dirty="0" smtClean="0"/>
              <a:t>a tutto tondo</a:t>
            </a:r>
            <a:r>
              <a:rPr lang="it-IT" sz="2400" b="1" dirty="0" smtClean="0"/>
              <a:t> </a:t>
            </a:r>
            <a:r>
              <a:rPr lang="it-IT" sz="2400" dirty="0" smtClean="0"/>
              <a:t>(«round </a:t>
            </a:r>
            <a:r>
              <a:rPr lang="it-IT" sz="2400" dirty="0" err="1" smtClean="0"/>
              <a:t>characters</a:t>
            </a:r>
            <a:r>
              <a:rPr lang="it-IT" sz="2400" dirty="0" smtClean="0"/>
              <a:t>») o multidimensionali: sono personaggi (di solito i protagonisti) le cui caratteristiche </a:t>
            </a:r>
            <a:r>
              <a:rPr lang="it-IT" sz="2400" dirty="0" smtClean="0"/>
              <a:t>si presentano </a:t>
            </a:r>
            <a:r>
              <a:rPr lang="it-IT" sz="2400" dirty="0" smtClean="0"/>
              <a:t>come </a:t>
            </a:r>
            <a:r>
              <a:rPr lang="it-IT" sz="2400" dirty="0" smtClean="0"/>
              <a:t>sfaccettati </a:t>
            </a:r>
            <a:r>
              <a:rPr lang="it-IT" sz="2400" dirty="0" smtClean="0"/>
              <a:t>e </a:t>
            </a:r>
            <a:r>
              <a:rPr lang="it-IT" sz="2400" dirty="0" smtClean="0"/>
              <a:t>imprevedibili </a:t>
            </a:r>
            <a:r>
              <a:rPr lang="it-IT" sz="2400" dirty="0" smtClean="0"/>
              <a:t>(in positivo e in negativo), tanto che un personaggio </a:t>
            </a:r>
            <a:r>
              <a:rPr lang="it-IT" sz="2400" dirty="0" smtClean="0"/>
              <a:t>a </a:t>
            </a:r>
            <a:r>
              <a:rPr lang="it-IT" sz="2400" dirty="0" smtClean="0"/>
              <a:t>tutto tonfo </a:t>
            </a:r>
            <a:r>
              <a:rPr lang="it-IT" sz="2400" dirty="0" smtClean="0"/>
              <a:t>spesso stupisce </a:t>
            </a:r>
            <a:r>
              <a:rPr lang="it-IT" sz="2400" dirty="0" smtClean="0"/>
              <a:t>il lettore;</a:t>
            </a:r>
          </a:p>
          <a:p>
            <a:pPr lvl="0"/>
            <a:r>
              <a:rPr lang="it-IT" sz="2400" dirty="0" smtClean="0"/>
              <a:t>- personaggi </a:t>
            </a:r>
            <a:r>
              <a:rPr lang="it-IT" sz="2400" b="1" i="1" dirty="0" smtClean="0"/>
              <a:t>piatti</a:t>
            </a:r>
            <a:r>
              <a:rPr lang="it-IT" sz="2400" b="1" dirty="0" smtClean="0"/>
              <a:t> </a:t>
            </a:r>
            <a:r>
              <a:rPr lang="it-IT" sz="2400" dirty="0" smtClean="0"/>
              <a:t>(«</a:t>
            </a:r>
            <a:r>
              <a:rPr lang="it-IT" sz="2400" dirty="0" err="1" smtClean="0"/>
              <a:t>flat</a:t>
            </a:r>
            <a:r>
              <a:rPr lang="it-IT" sz="2400" dirty="0" smtClean="0"/>
              <a:t> </a:t>
            </a:r>
            <a:r>
              <a:rPr lang="it-IT" sz="2400" dirty="0" err="1" smtClean="0"/>
              <a:t>characters</a:t>
            </a:r>
            <a:r>
              <a:rPr lang="it-IT" sz="2400" dirty="0" smtClean="0"/>
              <a:t>») o unidimensionali: sono personaggi (di solito i personaggi minori) i cui comportamenti sono </a:t>
            </a:r>
            <a:r>
              <a:rPr lang="it-IT" sz="2400" dirty="0" smtClean="0"/>
              <a:t>prevedibili; </a:t>
            </a:r>
            <a:r>
              <a:rPr lang="it-IT" sz="2400" dirty="0" smtClean="0"/>
              <a:t>sono inoltre privi di spessore psicologico</a:t>
            </a:r>
          </a:p>
          <a:p>
            <a:pPr lvl="0"/>
            <a:r>
              <a:rPr lang="it-IT" sz="2400" dirty="0" smtClean="0"/>
              <a:t>- personaggi </a:t>
            </a:r>
            <a:r>
              <a:rPr lang="it-IT" sz="2400" b="1" i="1" dirty="0" smtClean="0"/>
              <a:t>cinetici</a:t>
            </a:r>
            <a:r>
              <a:rPr lang="it-IT" sz="2400" b="1" dirty="0" smtClean="0"/>
              <a:t> </a:t>
            </a:r>
            <a:r>
              <a:rPr lang="it-IT" sz="2400" dirty="0" smtClean="0"/>
              <a:t>(o in evoluzione): sono personaggi che, nel corso della vicenda, subiscono un radicale mutamento (in positivo o in negativo). Tale mutamento porta a </a:t>
            </a:r>
            <a:r>
              <a:rPr lang="it-IT" sz="2400" dirty="0" smtClean="0"/>
              <a:t>trasformazioni </a:t>
            </a:r>
            <a:r>
              <a:rPr lang="it-IT" sz="2400" dirty="0" smtClean="0"/>
              <a:t>comportamentali.</a:t>
            </a:r>
          </a:p>
          <a:p>
            <a:r>
              <a:rPr lang="it-IT" sz="2400" dirty="0" smtClean="0"/>
              <a:t>- personaggi </a:t>
            </a:r>
            <a:r>
              <a:rPr lang="it-IT" sz="2400" b="1" i="1" dirty="0" smtClean="0"/>
              <a:t>statici</a:t>
            </a:r>
            <a:r>
              <a:rPr lang="it-IT" sz="2400" dirty="0" smtClean="0"/>
              <a:t>: sono personaggi che, nel corso della vicenda, non subiscono mutamenti e le cui caratteristiche rimangono immutate. La staticità non ha a che fare con i tratti </a:t>
            </a:r>
            <a:r>
              <a:rPr lang="it-IT" sz="2400" dirty="0" smtClean="0"/>
              <a:t>psicologici, </a:t>
            </a:r>
            <a:r>
              <a:rPr lang="it-IT" sz="2400" dirty="0" smtClean="0"/>
              <a:t>ma con i mutamenti profondi.</a:t>
            </a:r>
            <a:endParaRPr lang="it-IT"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14282" y="-24"/>
            <a:ext cx="8643998" cy="58259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La costruzione</a:t>
            </a:r>
            <a:r>
              <a:rPr kumimoji="0" lang="it-IT" sz="4000" b="0" i="0" u="none" strike="noStrike" kern="1200" cap="none" spc="0" normalizeH="0" noProof="0" dirty="0" smtClean="0">
                <a:ln>
                  <a:noFill/>
                </a:ln>
                <a:solidFill>
                  <a:srgbClr val="FF0000"/>
                </a:solidFill>
                <a:effectLst/>
                <a:uLnTx/>
                <a:uFillTx/>
                <a:latin typeface="+mj-lt"/>
                <a:ea typeface="+mj-ea"/>
                <a:cs typeface="+mj-cs"/>
              </a:rPr>
              <a:t> </a:t>
            </a:r>
            <a:r>
              <a:rPr kumimoji="0" lang="it-IT" sz="4000" b="0" i="0" u="none" strike="noStrike" kern="1200" cap="none" spc="0" normalizeH="0" baseline="0" noProof="0" dirty="0" smtClean="0">
                <a:ln>
                  <a:noFill/>
                </a:ln>
                <a:solidFill>
                  <a:srgbClr val="FF0000"/>
                </a:solidFill>
                <a:effectLst/>
                <a:uLnTx/>
                <a:uFillTx/>
                <a:latin typeface="+mj-lt"/>
                <a:ea typeface="+mj-ea"/>
                <a:cs typeface="+mj-cs"/>
              </a:rPr>
              <a:t>dei </a:t>
            </a:r>
            <a:r>
              <a:rPr lang="it-IT" sz="4000" dirty="0" smtClean="0">
                <a:solidFill>
                  <a:srgbClr val="FF0000"/>
                </a:solidFill>
                <a:latin typeface="+mj-lt"/>
                <a:ea typeface="+mj-ea"/>
                <a:cs typeface="+mj-cs"/>
              </a:rPr>
              <a:t>personaggi</a:t>
            </a:r>
            <a:endParaRPr kumimoji="0" lang="it-IT" sz="40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asellaDiTesto 2"/>
          <p:cNvSpPr txBox="1"/>
          <p:nvPr/>
        </p:nvSpPr>
        <p:spPr>
          <a:xfrm>
            <a:off x="214282" y="714356"/>
            <a:ext cx="8715436" cy="6186309"/>
          </a:xfrm>
          <a:prstGeom prst="rect">
            <a:avLst/>
          </a:prstGeom>
          <a:noFill/>
        </p:spPr>
        <p:txBody>
          <a:bodyPr wrap="square" rtlCol="0">
            <a:spAutoFit/>
          </a:bodyPr>
          <a:lstStyle/>
          <a:p>
            <a:r>
              <a:rPr lang="it-IT" sz="2200" dirty="0" smtClean="0"/>
              <a:t>Il </a:t>
            </a:r>
            <a:r>
              <a:rPr lang="it-IT" sz="2200" dirty="0" smtClean="0"/>
              <a:t>narratore </a:t>
            </a:r>
            <a:r>
              <a:rPr lang="it-IT" sz="2200" dirty="0" smtClean="0"/>
              <a:t>costruisce i personaggi attraverso </a:t>
            </a:r>
            <a:r>
              <a:rPr lang="it-IT" sz="2200" dirty="0" smtClean="0"/>
              <a:t>due tecniche specifiche: </a:t>
            </a:r>
          </a:p>
          <a:p>
            <a:pPr lvl="0"/>
            <a:r>
              <a:rPr lang="it-IT" sz="2200" dirty="0" smtClean="0"/>
              <a:t>- con </a:t>
            </a:r>
            <a:r>
              <a:rPr lang="it-IT" sz="2200" dirty="0" smtClean="0"/>
              <a:t>lo </a:t>
            </a:r>
            <a:r>
              <a:rPr lang="it-IT" sz="2200" b="1" i="1" dirty="0" err="1" smtClean="0"/>
              <a:t>showing</a:t>
            </a:r>
            <a:r>
              <a:rPr lang="it-IT" sz="2200" b="1" dirty="0" smtClean="0"/>
              <a:t> </a:t>
            </a:r>
            <a:r>
              <a:rPr lang="it-IT" sz="2200" dirty="0" smtClean="0"/>
              <a:t>(modo drammatico o presentazione indiretta) </a:t>
            </a:r>
            <a:r>
              <a:rPr lang="it-IT" sz="2200" dirty="0" smtClean="0"/>
              <a:t>il narratore si </a:t>
            </a:r>
            <a:r>
              <a:rPr lang="it-IT" sz="2200" dirty="0" smtClean="0"/>
              <a:t>limita a far agire e parlare i personaggi: presenta il personaggio dicendo ciò che fa o ciò che dice. </a:t>
            </a:r>
            <a:r>
              <a:rPr lang="it-IT" sz="2200" dirty="0" smtClean="0"/>
              <a:t>L’inferenza </a:t>
            </a:r>
            <a:r>
              <a:rPr lang="it-IT" sz="2200" dirty="0" smtClean="0"/>
              <a:t>del lettore è maggiore; </a:t>
            </a:r>
          </a:p>
          <a:p>
            <a:pPr lvl="0"/>
            <a:r>
              <a:rPr lang="it-IT" sz="2200" dirty="0" smtClean="0"/>
              <a:t>- con </a:t>
            </a:r>
            <a:r>
              <a:rPr lang="it-IT" sz="2200" dirty="0" smtClean="0"/>
              <a:t>il </a:t>
            </a:r>
            <a:r>
              <a:rPr lang="it-IT" sz="2200" b="1" i="1" dirty="0" err="1" smtClean="0"/>
              <a:t>telling</a:t>
            </a:r>
            <a:r>
              <a:rPr lang="it-IT" sz="2200" dirty="0" smtClean="0"/>
              <a:t> (modo narrativo o presentazione diretta), il narratore interviene direttamente a formulare un giudizio (positivo o negativo) sul personaggio: presenta il personaggio dicendo ciò che è, riducendo o annullando del tutto l’inferenza del lettore.</a:t>
            </a:r>
          </a:p>
          <a:p>
            <a:r>
              <a:rPr lang="it-IT" sz="2200" dirty="0" smtClean="0"/>
              <a:t>In </a:t>
            </a:r>
            <a:r>
              <a:rPr lang="it-IT" sz="2200" dirty="0" smtClean="0"/>
              <a:t>sintesi</a:t>
            </a:r>
            <a:r>
              <a:rPr lang="it-IT" sz="2200" dirty="0" smtClean="0"/>
              <a:t>: con lo </a:t>
            </a:r>
            <a:r>
              <a:rPr lang="it-IT" sz="2200" i="1" dirty="0" err="1" smtClean="0"/>
              <a:t>showing</a:t>
            </a:r>
            <a:r>
              <a:rPr lang="it-IT" sz="2200" dirty="0" smtClean="0"/>
              <a:t> il narratore descrive senza dire, con il </a:t>
            </a:r>
            <a:r>
              <a:rPr lang="it-IT" sz="2200" i="1" dirty="0" err="1" smtClean="0"/>
              <a:t>telling</a:t>
            </a:r>
            <a:r>
              <a:rPr lang="it-IT" sz="2200" dirty="0" smtClean="0"/>
              <a:t> il narratore dice senza descrive. </a:t>
            </a:r>
            <a:endParaRPr lang="it-IT" sz="2200" dirty="0" smtClean="0"/>
          </a:p>
          <a:p>
            <a:r>
              <a:rPr lang="it-IT" sz="2200" dirty="0" smtClean="0"/>
              <a:t>La </a:t>
            </a:r>
            <a:r>
              <a:rPr lang="it-IT" sz="2200" dirty="0" smtClean="0"/>
              <a:t>differenza tra </a:t>
            </a:r>
            <a:r>
              <a:rPr lang="it-IT" sz="2200" i="1" dirty="0" err="1" smtClean="0"/>
              <a:t>showing</a:t>
            </a:r>
            <a:r>
              <a:rPr lang="it-IT" sz="2200" dirty="0" smtClean="0"/>
              <a:t> e </a:t>
            </a:r>
            <a:r>
              <a:rPr lang="it-IT" sz="2200" i="1" dirty="0" err="1" smtClean="0"/>
              <a:t>telling</a:t>
            </a:r>
            <a:r>
              <a:rPr lang="it-IT" sz="2200" dirty="0" smtClean="0"/>
              <a:t> è </a:t>
            </a:r>
            <a:r>
              <a:rPr lang="it-IT" sz="2200" dirty="0" smtClean="0"/>
              <a:t>legata </a:t>
            </a:r>
            <a:r>
              <a:rPr lang="it-IT" sz="2200" dirty="0" smtClean="0"/>
              <a:t>alla distinzione tra </a:t>
            </a:r>
            <a:r>
              <a:rPr lang="it-IT" sz="2200" i="1" dirty="0" smtClean="0"/>
              <a:t>mimesi</a:t>
            </a:r>
            <a:r>
              <a:rPr lang="it-IT" sz="2200" dirty="0" smtClean="0"/>
              <a:t> (racconto puro: il narratore si nasconde) e </a:t>
            </a:r>
            <a:r>
              <a:rPr lang="it-IT" sz="2200" i="1" dirty="0" smtClean="0"/>
              <a:t>diegesi</a:t>
            </a:r>
            <a:r>
              <a:rPr lang="it-IT" sz="2200" dirty="0" smtClean="0"/>
              <a:t> (racconto mediato: il narratore parla in nome proprio). Nella mimesi (</a:t>
            </a:r>
            <a:r>
              <a:rPr lang="it-IT" sz="2200" i="1" dirty="0" err="1" smtClean="0"/>
              <a:t>showing</a:t>
            </a:r>
            <a:r>
              <a:rPr lang="it-IT" sz="2200" dirty="0" smtClean="0"/>
              <a:t>) vi è un massimo d’informazione e un minimo d’informatore, visto che il narratore si nasconde, mentre nella diegesi (</a:t>
            </a:r>
            <a:r>
              <a:rPr lang="it-IT" sz="2200" i="1" dirty="0" err="1" smtClean="0"/>
              <a:t>telling</a:t>
            </a:r>
            <a:r>
              <a:rPr lang="it-IT" sz="2200" dirty="0" smtClean="0"/>
              <a:t>) avviene il contrario. Pertanto, più il narratore è presente nel racconto (diegesi), più ci si trova in presenza del modo narrativo (</a:t>
            </a:r>
            <a:r>
              <a:rPr lang="it-IT" sz="2200" i="1" dirty="0" err="1" smtClean="0"/>
              <a:t>telling</a:t>
            </a:r>
            <a:r>
              <a:rPr lang="it-IT" sz="2200" dirty="0" smtClean="0"/>
              <a:t>); meno il narratore è presente (mimesi), più ci si trova in presenza del modo drammatico (</a:t>
            </a:r>
            <a:r>
              <a:rPr lang="it-IT" sz="2200" i="1" dirty="0" err="1" smtClean="0"/>
              <a:t>showing</a:t>
            </a:r>
            <a:r>
              <a:rPr lang="it-IT" sz="2200" dirty="0" smtClean="0"/>
              <a:t>).</a:t>
            </a:r>
            <a:endParaRPr lang="it-IT" sz="2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14282" y="142852"/>
            <a:ext cx="8643998" cy="72547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Le parole dei </a:t>
            </a:r>
            <a:r>
              <a:rPr lang="it-IT" sz="4000" dirty="0" smtClean="0">
                <a:solidFill>
                  <a:srgbClr val="FF0000"/>
                </a:solidFill>
                <a:latin typeface="+mj-lt"/>
                <a:ea typeface="+mj-ea"/>
                <a:cs typeface="+mj-cs"/>
              </a:rPr>
              <a:t>personaggi</a:t>
            </a:r>
            <a:endParaRPr kumimoji="0" lang="it-IT" sz="40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asellaDiTesto 2"/>
          <p:cNvSpPr txBox="1"/>
          <p:nvPr/>
        </p:nvSpPr>
        <p:spPr>
          <a:xfrm>
            <a:off x="285720" y="1071546"/>
            <a:ext cx="8643998" cy="4154984"/>
          </a:xfrm>
          <a:prstGeom prst="rect">
            <a:avLst/>
          </a:prstGeom>
          <a:noFill/>
        </p:spPr>
        <p:txBody>
          <a:bodyPr wrap="square" rtlCol="0">
            <a:spAutoFit/>
          </a:bodyPr>
          <a:lstStyle/>
          <a:p>
            <a:r>
              <a:rPr lang="it-IT" sz="2400" dirty="0" smtClean="0"/>
              <a:t>Oltre ad agire, i personaggi parlano e pensano; per far conoscere al lettore le loro parole e i loro pensieri, il narratore può far ricorso: </a:t>
            </a:r>
          </a:p>
          <a:p>
            <a:pPr lvl="0"/>
            <a:r>
              <a:rPr lang="it-IT" sz="2400" dirty="0" smtClean="0"/>
              <a:t>- alla </a:t>
            </a:r>
            <a:r>
              <a:rPr lang="it-IT" sz="2400" b="1" i="1" dirty="0" smtClean="0"/>
              <a:t>citazione</a:t>
            </a:r>
            <a:r>
              <a:rPr lang="it-IT" sz="2400" dirty="0" smtClean="0"/>
              <a:t>, con la quale si assiste all’eclissi (convenzionale) della mediazione del narratore che fa parlare immediatamente (cioè senza mediazione narrativa) i personaggi;</a:t>
            </a:r>
          </a:p>
          <a:p>
            <a:pPr lvl="0"/>
            <a:r>
              <a:rPr lang="it-IT" sz="2400" dirty="0" smtClean="0"/>
              <a:t>al </a:t>
            </a:r>
            <a:r>
              <a:rPr lang="it-IT" sz="2400" b="1" i="1" dirty="0" smtClean="0"/>
              <a:t>resoconto</a:t>
            </a:r>
            <a:r>
              <a:rPr lang="it-IT" sz="2400" dirty="0" smtClean="0"/>
              <a:t>, con il quale le parole e i pensieri dei personaggi vengono mediati dal narratore</a:t>
            </a:r>
            <a:r>
              <a:rPr lang="it-IT" sz="2400" dirty="0" smtClean="0"/>
              <a:t>.</a:t>
            </a:r>
          </a:p>
          <a:p>
            <a:pPr lvl="0"/>
            <a:endParaRPr lang="it-IT" sz="2400" dirty="0" smtClean="0"/>
          </a:p>
          <a:p>
            <a:r>
              <a:rPr lang="it-IT" sz="2400" dirty="0" smtClean="0"/>
              <a:t>Entrambe queste modalità possono essere legate (</a:t>
            </a:r>
            <a:r>
              <a:rPr lang="it-IT" sz="2400" i="1" dirty="0" err="1" smtClean="0"/>
              <a:t>tagged</a:t>
            </a:r>
            <a:r>
              <a:rPr lang="it-IT" sz="2400" dirty="0" smtClean="0"/>
              <a:t>) o libere (</a:t>
            </a:r>
            <a:r>
              <a:rPr lang="it-IT" sz="2400" i="1" dirty="0" smtClean="0"/>
              <a:t>free</a:t>
            </a:r>
            <a:r>
              <a:rPr lang="it-IT" sz="2400" dirty="0" smtClean="0"/>
              <a:t>): mentre le prime sono introdotte da un sintagma di legamento («disse», «penso», ecc.), le seconde ne sono prive.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14282" y="142852"/>
            <a:ext cx="8643998" cy="72547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Le parole dei </a:t>
            </a:r>
            <a:r>
              <a:rPr lang="it-IT" sz="4000" dirty="0" smtClean="0">
                <a:solidFill>
                  <a:srgbClr val="FF0000"/>
                </a:solidFill>
                <a:latin typeface="+mj-lt"/>
                <a:ea typeface="+mj-ea"/>
                <a:cs typeface="+mj-cs"/>
              </a:rPr>
              <a:t>personaggi: la citazione</a:t>
            </a:r>
            <a:endParaRPr kumimoji="0" lang="it-IT" sz="40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asellaDiTesto 2"/>
          <p:cNvSpPr txBox="1"/>
          <p:nvPr/>
        </p:nvSpPr>
        <p:spPr>
          <a:xfrm>
            <a:off x="142844" y="857232"/>
            <a:ext cx="8786874" cy="6001643"/>
          </a:xfrm>
          <a:prstGeom prst="rect">
            <a:avLst/>
          </a:prstGeom>
          <a:noFill/>
        </p:spPr>
        <p:txBody>
          <a:bodyPr wrap="square" rtlCol="0">
            <a:spAutoFit/>
          </a:bodyPr>
          <a:lstStyle/>
          <a:p>
            <a:r>
              <a:rPr lang="it-IT" sz="2400" dirty="0" smtClean="0"/>
              <a:t>La citazione può essere di parole </a:t>
            </a:r>
            <a:r>
              <a:rPr lang="it-IT" sz="2400" dirty="0" smtClean="0"/>
              <a:t>o </a:t>
            </a:r>
            <a:r>
              <a:rPr lang="it-IT" sz="2400" dirty="0" smtClean="0"/>
              <a:t>di pensieri </a:t>
            </a:r>
            <a:r>
              <a:rPr lang="it-IT" sz="2400" dirty="0" smtClean="0"/>
              <a:t>e il </a:t>
            </a:r>
            <a:r>
              <a:rPr lang="it-IT" sz="2400" dirty="0" smtClean="0"/>
              <a:t>contenuto della parola o del pensiero viene introdotto dalle virgolette. </a:t>
            </a:r>
          </a:p>
          <a:p>
            <a:r>
              <a:rPr lang="it-IT" sz="2400" dirty="0" smtClean="0"/>
              <a:t>La citazione di parole si concretizza in tre forme:</a:t>
            </a:r>
          </a:p>
          <a:p>
            <a:pPr lvl="0"/>
            <a:r>
              <a:rPr lang="it-IT" sz="2400" b="1" i="1" dirty="0" smtClean="0"/>
              <a:t>- dialogo</a:t>
            </a:r>
            <a:r>
              <a:rPr lang="it-IT" sz="2400" dirty="0" smtClean="0"/>
              <a:t>: due o più personaggi parlano tra loro in successione;</a:t>
            </a:r>
          </a:p>
          <a:p>
            <a:pPr lvl="0"/>
            <a:r>
              <a:rPr lang="it-IT" sz="2400" b="1" i="1" dirty="0" smtClean="0"/>
              <a:t>- </a:t>
            </a:r>
            <a:r>
              <a:rPr lang="it-IT" sz="2400" b="1" i="1" dirty="0" smtClean="0"/>
              <a:t>monologo</a:t>
            </a:r>
            <a:r>
              <a:rPr lang="it-IT" sz="2400" dirty="0" smtClean="0"/>
              <a:t>: un personaggio parla a un interlocutore presente ma </a:t>
            </a:r>
            <a:r>
              <a:rPr lang="it-IT" sz="2400" dirty="0" smtClean="0"/>
              <a:t>silenzioso;</a:t>
            </a:r>
            <a:endParaRPr lang="it-IT" sz="2400" dirty="0" smtClean="0"/>
          </a:p>
          <a:p>
            <a:pPr lvl="0"/>
            <a:r>
              <a:rPr lang="it-IT" sz="2400" b="1" i="1" dirty="0" smtClean="0"/>
              <a:t>- </a:t>
            </a:r>
            <a:r>
              <a:rPr lang="it-IT" sz="2400" b="1" i="1" dirty="0" smtClean="0"/>
              <a:t>soliloquio</a:t>
            </a:r>
            <a:r>
              <a:rPr lang="it-IT" sz="2400" dirty="0" smtClean="0"/>
              <a:t>: un personaggio parla tra sé e sé oppure a interlocutori immaginari, in assenza di interlocutori reali; a voce alta, bassa o anche in silenzio</a:t>
            </a:r>
            <a:r>
              <a:rPr lang="it-IT" sz="2400" dirty="0" smtClean="0"/>
              <a:t>. Il </a:t>
            </a:r>
            <a:r>
              <a:rPr lang="it-IT" sz="2400" dirty="0" smtClean="0"/>
              <a:t>soliloquio è assai vicino alla citazione di pensieri, la quale presenta due forme:</a:t>
            </a:r>
          </a:p>
          <a:p>
            <a:pPr lvl="0"/>
            <a:r>
              <a:rPr lang="it-IT" sz="2400" b="1" i="1" dirty="0" smtClean="0"/>
              <a:t>- </a:t>
            </a:r>
            <a:r>
              <a:rPr lang="it-IT" sz="2400" b="1" i="1" dirty="0" smtClean="0"/>
              <a:t>monologo </a:t>
            </a:r>
            <a:r>
              <a:rPr lang="it-IT" sz="2400" b="1" i="1" dirty="0" smtClean="0"/>
              <a:t>interiore</a:t>
            </a:r>
            <a:r>
              <a:rPr lang="it-IT" sz="2400" dirty="0" smtClean="0"/>
              <a:t>: è una forma di pensiero diretto libero esteso in cui un personaggio pensa in assenza di qualsiasi </a:t>
            </a:r>
            <a:r>
              <a:rPr lang="it-IT" sz="2400" dirty="0" smtClean="0"/>
              <a:t>interlocutore;</a:t>
            </a:r>
            <a:endParaRPr lang="it-IT" sz="2400" dirty="0" smtClean="0"/>
          </a:p>
          <a:p>
            <a:r>
              <a:rPr lang="it-IT" sz="2400" b="1" i="1" dirty="0" smtClean="0"/>
              <a:t>- </a:t>
            </a:r>
            <a:r>
              <a:rPr lang="it-IT" sz="2400" b="1" i="1" dirty="0" smtClean="0"/>
              <a:t>flusso </a:t>
            </a:r>
            <a:r>
              <a:rPr lang="it-IT" sz="2400" b="1" i="1" dirty="0" smtClean="0"/>
              <a:t>di coscienza</a:t>
            </a:r>
            <a:r>
              <a:rPr lang="it-IT" sz="2400" dirty="0" smtClean="0"/>
              <a:t>: è una sorta di esasperazione del monologo interiore dal momento che l’ordinamento dei pensieri è casuale (libere associazioni) e che la sintassi viene stravolta (si va oltre la sintassi).</a:t>
            </a:r>
            <a:endParaRPr lang="it-IT"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gramma.it/sussidiario/grafi/img_grafi/grafo_funzioni.gif"/>
          <p:cNvPicPr>
            <a:picLocks noChangeAspect="1" noChangeArrowheads="1"/>
          </p:cNvPicPr>
          <p:nvPr/>
        </p:nvPicPr>
        <p:blipFill>
          <a:blip r:embed="rId2"/>
          <a:srcRect/>
          <a:stretch>
            <a:fillRect/>
          </a:stretch>
        </p:blipFill>
        <p:spPr bwMode="auto">
          <a:xfrm>
            <a:off x="785786" y="1500174"/>
            <a:ext cx="7500990" cy="4560603"/>
          </a:xfrm>
          <a:prstGeom prst="rect">
            <a:avLst/>
          </a:prstGeom>
          <a:noFill/>
        </p:spPr>
      </p:pic>
      <p:sp>
        <p:nvSpPr>
          <p:cNvPr id="6" name="Titolo 1"/>
          <p:cNvSpPr>
            <a:spLocks noGrp="1"/>
          </p:cNvSpPr>
          <p:nvPr>
            <p:ph type="title"/>
          </p:nvPr>
        </p:nvSpPr>
        <p:spPr>
          <a:xfrm>
            <a:off x="457200" y="274638"/>
            <a:ext cx="8229600" cy="1143000"/>
          </a:xfrm>
        </p:spPr>
        <p:txBody>
          <a:bodyPr/>
          <a:lstStyle/>
          <a:p>
            <a:r>
              <a:rPr lang="it-IT" dirty="0" smtClean="0">
                <a:solidFill>
                  <a:srgbClr val="FF0000"/>
                </a:solidFill>
              </a:rPr>
              <a:t>La comunicazione e le sue funzioni</a:t>
            </a:r>
            <a:endParaRPr lang="it-IT"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352415" y="285728"/>
          <a:ext cx="8291551" cy="6424632"/>
        </p:xfrm>
        <a:graphic>
          <a:graphicData uri="http://schemas.openxmlformats.org/drawingml/2006/table">
            <a:tbl>
              <a:tblPr/>
              <a:tblGrid>
                <a:gridCol w="1071572"/>
                <a:gridCol w="1143008"/>
                <a:gridCol w="1785950"/>
                <a:gridCol w="1928826"/>
                <a:gridCol w="2362195"/>
              </a:tblGrid>
              <a:tr h="767958">
                <a:tc rowSpan="8">
                  <a:txBody>
                    <a:bodyPr/>
                    <a:lstStyle/>
                    <a:p>
                      <a:pPr marL="71755" marR="71755" algn="ctr">
                        <a:spcAft>
                          <a:spcPts val="0"/>
                        </a:spcAft>
                      </a:pPr>
                      <a:r>
                        <a:rPr lang="it-IT" sz="2200" b="1" dirty="0">
                          <a:latin typeface="+mj-lt"/>
                          <a:ea typeface="Times New Roman"/>
                          <a:cs typeface="Arial" pitchFamily="34" charset="0"/>
                        </a:rPr>
                        <a:t>CITAZIONE</a:t>
                      </a: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71755" marR="71755" algn="ctr">
                        <a:spcAft>
                          <a:spcPts val="0"/>
                        </a:spcAft>
                      </a:pPr>
                      <a:r>
                        <a:rPr lang="it-IT" sz="2200">
                          <a:latin typeface="+mj-lt"/>
                          <a:ea typeface="Times New Roman"/>
                          <a:cs typeface="Arial" pitchFamily="34" charset="0"/>
                        </a:rPr>
                        <a:t>parole</a:t>
                      </a: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it-IT" sz="2200">
                          <a:latin typeface="+mj-lt"/>
                          <a:ea typeface="Times New Roman"/>
                          <a:cs typeface="Arial" pitchFamily="34" charset="0"/>
                        </a:rPr>
                        <a:t>discorso diretto legato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spcAft>
                          <a:spcPts val="0"/>
                        </a:spcAft>
                      </a:pPr>
                      <a:r>
                        <a:rPr lang="it-IT" sz="2200" dirty="0">
                          <a:latin typeface="+mj-lt"/>
                          <a:ea typeface="Times New Roman"/>
                          <a:cs typeface="Arial" pitchFamily="34" charset="0"/>
                        </a:rPr>
                        <a:t>dialogo</a:t>
                      </a:r>
                    </a:p>
                    <a:p>
                      <a:pPr algn="ctr">
                        <a:spcAft>
                          <a:spcPts val="0"/>
                        </a:spcAft>
                      </a:pPr>
                      <a:r>
                        <a:rPr lang="it-IT" sz="2200" dirty="0">
                          <a:latin typeface="+mj-lt"/>
                          <a:ea typeface="Times New Roman"/>
                          <a:cs typeface="Arial" pitchFamily="34" charset="0"/>
                        </a:rPr>
                        <a:t>monologo</a:t>
                      </a:r>
                    </a:p>
                    <a:p>
                      <a:pPr algn="ctr">
                        <a:spcAft>
                          <a:spcPts val="0"/>
                        </a:spcAft>
                      </a:pPr>
                      <a:r>
                        <a:rPr lang="it-IT" sz="2200" dirty="0">
                          <a:latin typeface="+mj-lt"/>
                          <a:ea typeface="Times New Roman"/>
                          <a:cs typeface="Arial" pitchFamily="34" charset="0"/>
                        </a:rPr>
                        <a:t>soliloquio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2200" i="1">
                          <a:latin typeface="+mj-lt"/>
                          <a:ea typeface="Times New Roman"/>
                          <a:cs typeface="Arial" pitchFamily="34" charset="0"/>
                        </a:rPr>
                        <a:t>Giorgio si mosse e disse: «Arrivo!»</a:t>
                      </a:r>
                      <a:r>
                        <a:rPr lang="it-IT" sz="2200">
                          <a:latin typeface="+mj-lt"/>
                          <a:ea typeface="Times New Roman"/>
                          <a:cs typeface="Arial"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7958">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spcAft>
                          <a:spcPts val="0"/>
                        </a:spcAft>
                      </a:pPr>
                      <a:r>
                        <a:rPr lang="it-IT" sz="2200" i="1">
                          <a:latin typeface="+mj-lt"/>
                          <a:ea typeface="Times New Roman"/>
                          <a:cs typeface="Arial" pitchFamily="34" charset="0"/>
                        </a:rPr>
                        <a:t>Giorgio si mosse e disse: Arrivo!</a:t>
                      </a:r>
                      <a:endParaRPr lang="it-IT" sz="2200">
                        <a:latin typeface="+mj-lt"/>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968">
                <a:tc vMerge="1">
                  <a:txBody>
                    <a:bodyPr/>
                    <a:lstStyle/>
                    <a:p>
                      <a:endParaRPr lang="it-IT"/>
                    </a:p>
                  </a:txBody>
                  <a:tcPr/>
                </a:tc>
                <a:tc vMerge="1">
                  <a:txBody>
                    <a:bodyPr/>
                    <a:lstStyle/>
                    <a:p>
                      <a:endParaRPr lang="it-IT"/>
                    </a:p>
                  </a:txBody>
                  <a:tcPr/>
                </a:tc>
                <a:tc rowSpan="2">
                  <a:txBody>
                    <a:bodyPr/>
                    <a:lstStyle/>
                    <a:p>
                      <a:pPr algn="ctr">
                        <a:lnSpc>
                          <a:spcPct val="150000"/>
                        </a:lnSpc>
                        <a:spcAft>
                          <a:spcPts val="0"/>
                        </a:spcAft>
                      </a:pPr>
                      <a:r>
                        <a:rPr lang="it-IT" sz="2200">
                          <a:latin typeface="+mj-lt"/>
                          <a:ea typeface="Times New Roman"/>
                          <a:cs typeface="Arial" pitchFamily="34" charset="0"/>
                        </a:rPr>
                        <a:t>discorso diretto libero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c>
                  <a:txBody>
                    <a:bodyPr/>
                    <a:lstStyle/>
                    <a:p>
                      <a:pPr>
                        <a:spcAft>
                          <a:spcPts val="0"/>
                        </a:spcAft>
                      </a:pPr>
                      <a:r>
                        <a:rPr lang="it-IT" sz="2200" i="1">
                          <a:latin typeface="+mj-lt"/>
                          <a:ea typeface="Times New Roman"/>
                          <a:cs typeface="Arial" pitchFamily="34" charset="0"/>
                        </a:rPr>
                        <a:t>Giorgio si mosse. «Arrivo!»</a:t>
                      </a:r>
                      <a:endParaRPr lang="it-IT" sz="2200">
                        <a:latin typeface="+mj-lt"/>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968">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spcAft>
                          <a:spcPts val="0"/>
                        </a:spcAft>
                      </a:pPr>
                      <a:r>
                        <a:rPr lang="it-IT" sz="2200" i="1">
                          <a:latin typeface="+mj-lt"/>
                          <a:ea typeface="Times New Roman"/>
                          <a:cs typeface="Arial" pitchFamily="34" charset="0"/>
                        </a:rPr>
                        <a:t>Giorgio si mosse. Arrivo!</a:t>
                      </a:r>
                      <a:r>
                        <a:rPr lang="it-IT" sz="2200">
                          <a:latin typeface="+mj-lt"/>
                          <a:ea typeface="Times New Roman"/>
                          <a:cs typeface="Arial"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9948">
                <a:tc vMerge="1">
                  <a:txBody>
                    <a:bodyPr/>
                    <a:lstStyle/>
                    <a:p>
                      <a:endParaRPr lang="it-IT"/>
                    </a:p>
                  </a:txBody>
                  <a:tcPr/>
                </a:tc>
                <a:tc rowSpan="4">
                  <a:txBody>
                    <a:bodyPr/>
                    <a:lstStyle/>
                    <a:p>
                      <a:pPr marL="71755" marR="71755" algn="ctr">
                        <a:lnSpc>
                          <a:spcPct val="150000"/>
                        </a:lnSpc>
                        <a:spcAft>
                          <a:spcPts val="0"/>
                        </a:spcAft>
                      </a:pPr>
                      <a:r>
                        <a:rPr lang="it-IT" sz="2200" dirty="0">
                          <a:latin typeface="+mj-lt"/>
                          <a:ea typeface="Times New Roman"/>
                          <a:cs typeface="Arial" pitchFamily="34" charset="0"/>
                        </a:rPr>
                        <a:t>pensieri</a:t>
                      </a: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it-IT" sz="2200">
                          <a:latin typeface="+mj-lt"/>
                          <a:ea typeface="Times New Roman"/>
                          <a:cs typeface="Arial" pitchFamily="34" charset="0"/>
                        </a:rPr>
                        <a:t>pensiero diretto legato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spcAft>
                          <a:spcPts val="0"/>
                        </a:spcAft>
                      </a:pPr>
                      <a:r>
                        <a:rPr lang="it-IT" sz="2200" dirty="0">
                          <a:latin typeface="+mj-lt"/>
                          <a:ea typeface="Times New Roman"/>
                          <a:cs typeface="Arial" pitchFamily="34" charset="0"/>
                        </a:rPr>
                        <a:t>monologo </a:t>
                      </a:r>
                      <a:r>
                        <a:rPr lang="it-IT" sz="2200" dirty="0" smtClean="0">
                          <a:latin typeface="+mj-lt"/>
                          <a:ea typeface="Times New Roman"/>
                          <a:cs typeface="Arial" pitchFamily="34" charset="0"/>
                        </a:rPr>
                        <a:t>interiore</a:t>
                      </a:r>
                    </a:p>
                    <a:p>
                      <a:pPr algn="ctr">
                        <a:spcAft>
                          <a:spcPts val="0"/>
                        </a:spcAft>
                      </a:pPr>
                      <a:endParaRPr lang="it-IT" sz="2200" dirty="0">
                        <a:latin typeface="+mj-lt"/>
                        <a:ea typeface="Times New Roman"/>
                        <a:cs typeface="Arial" pitchFamily="34" charset="0"/>
                      </a:endParaRPr>
                    </a:p>
                    <a:p>
                      <a:pPr algn="ctr">
                        <a:spcAft>
                          <a:spcPts val="0"/>
                        </a:spcAft>
                      </a:pPr>
                      <a:r>
                        <a:rPr lang="it-IT" sz="2200" dirty="0">
                          <a:latin typeface="+mj-lt"/>
                          <a:ea typeface="Times New Roman"/>
                          <a:cs typeface="Arial" pitchFamily="34" charset="0"/>
                        </a:rPr>
                        <a:t>flusso di coscienza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2200" i="1">
                          <a:latin typeface="+mj-lt"/>
                          <a:ea typeface="Times New Roman"/>
                          <a:cs typeface="Arial" pitchFamily="34" charset="0"/>
                        </a:rPr>
                        <a:t>Giorgio la guardò e pensò: «Ma faccia pure!»</a:t>
                      </a:r>
                      <a:endParaRPr lang="it-IT" sz="2200">
                        <a:latin typeface="+mj-lt"/>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9948">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spcAft>
                          <a:spcPts val="0"/>
                        </a:spcAft>
                      </a:pPr>
                      <a:r>
                        <a:rPr lang="it-IT" sz="2200" i="1">
                          <a:latin typeface="+mj-lt"/>
                          <a:ea typeface="Times New Roman"/>
                          <a:cs typeface="Arial" pitchFamily="34" charset="0"/>
                        </a:rPr>
                        <a:t>Giorgio la guardò e pensò: Ma faccia pure!</a:t>
                      </a:r>
                      <a:endParaRPr lang="it-IT" sz="2200">
                        <a:latin typeface="+mj-lt"/>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7958">
                <a:tc vMerge="1">
                  <a:txBody>
                    <a:bodyPr/>
                    <a:lstStyle/>
                    <a:p>
                      <a:endParaRPr lang="it-IT"/>
                    </a:p>
                  </a:txBody>
                  <a:tcPr/>
                </a:tc>
                <a:tc vMerge="1">
                  <a:txBody>
                    <a:bodyPr/>
                    <a:lstStyle/>
                    <a:p>
                      <a:endParaRPr lang="it-IT"/>
                    </a:p>
                  </a:txBody>
                  <a:tcPr/>
                </a:tc>
                <a:tc rowSpan="2">
                  <a:txBody>
                    <a:bodyPr/>
                    <a:lstStyle/>
                    <a:p>
                      <a:pPr algn="ctr">
                        <a:spcAft>
                          <a:spcPts val="0"/>
                        </a:spcAft>
                      </a:pPr>
                      <a:r>
                        <a:rPr lang="it-IT" sz="2200">
                          <a:latin typeface="+mj-lt"/>
                          <a:ea typeface="Times New Roman"/>
                          <a:cs typeface="Arial" pitchFamily="34" charset="0"/>
                        </a:rPr>
                        <a:t>pensiero diretto libero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c>
                  <a:txBody>
                    <a:bodyPr/>
                    <a:lstStyle/>
                    <a:p>
                      <a:pPr>
                        <a:spcAft>
                          <a:spcPts val="0"/>
                        </a:spcAft>
                      </a:pPr>
                      <a:r>
                        <a:rPr lang="it-IT" sz="2200" i="1">
                          <a:latin typeface="+mj-lt"/>
                          <a:ea typeface="Times New Roman"/>
                          <a:cs typeface="Arial" pitchFamily="34" charset="0"/>
                        </a:rPr>
                        <a:t>Giorgio la guardò. «Ma faccia pure!»</a:t>
                      </a:r>
                      <a:endParaRPr lang="it-IT" sz="2200">
                        <a:latin typeface="+mj-lt"/>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7958">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spcAft>
                          <a:spcPts val="0"/>
                        </a:spcAft>
                      </a:pPr>
                      <a:r>
                        <a:rPr lang="it-IT" sz="2200" i="1" dirty="0">
                          <a:latin typeface="+mj-lt"/>
                          <a:ea typeface="Times New Roman"/>
                          <a:cs typeface="Arial" pitchFamily="34" charset="0"/>
                        </a:rPr>
                        <a:t>Giorgio la guardò. Ma faccia pure!</a:t>
                      </a:r>
                      <a:r>
                        <a:rPr lang="it-IT" sz="2200" dirty="0">
                          <a:latin typeface="+mj-lt"/>
                          <a:ea typeface="Times New Roman"/>
                          <a:cs typeface="Arial"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7013"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14282" y="142852"/>
            <a:ext cx="8643998" cy="72547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Le parole dei </a:t>
            </a:r>
            <a:r>
              <a:rPr lang="it-IT" sz="4000" dirty="0" smtClean="0">
                <a:solidFill>
                  <a:srgbClr val="FF0000"/>
                </a:solidFill>
                <a:latin typeface="+mj-lt"/>
                <a:ea typeface="+mj-ea"/>
                <a:cs typeface="+mj-cs"/>
              </a:rPr>
              <a:t>personaggi: il resoconto</a:t>
            </a:r>
            <a:endParaRPr kumimoji="0" lang="it-IT" sz="40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CasellaDiTesto 2"/>
          <p:cNvSpPr txBox="1"/>
          <p:nvPr/>
        </p:nvSpPr>
        <p:spPr>
          <a:xfrm>
            <a:off x="357158" y="785794"/>
            <a:ext cx="8572560" cy="6001643"/>
          </a:xfrm>
          <a:prstGeom prst="rect">
            <a:avLst/>
          </a:prstGeom>
          <a:noFill/>
        </p:spPr>
        <p:txBody>
          <a:bodyPr wrap="square" rtlCol="0">
            <a:spAutoFit/>
          </a:bodyPr>
          <a:lstStyle/>
          <a:p>
            <a:r>
              <a:rPr lang="it-IT" sz="2400" dirty="0" smtClean="0"/>
              <a:t>Mentre nella citazione il narratore utilizza il presente del personaggio («Giorgio disse: “Non </a:t>
            </a:r>
            <a:r>
              <a:rPr lang="it-IT" sz="2400" i="1" dirty="0" smtClean="0"/>
              <a:t>me</a:t>
            </a:r>
            <a:r>
              <a:rPr lang="it-IT" sz="2400" dirty="0" smtClean="0"/>
              <a:t> ne </a:t>
            </a:r>
            <a:r>
              <a:rPr lang="it-IT" sz="2400" i="1" dirty="0" smtClean="0"/>
              <a:t>importa</a:t>
            </a:r>
            <a:r>
              <a:rPr lang="it-IT" sz="2400" dirty="0" smtClean="0"/>
              <a:t> niente”»), nel resoconto, sovrapponendo la sua voce a quella del personaggio, utilizza il tempo della narrazione e i deittici in terza persona (Giorgio disse che non </a:t>
            </a:r>
            <a:r>
              <a:rPr lang="it-IT" sz="2400" i="1" dirty="0" smtClean="0"/>
              <a:t>gli</a:t>
            </a:r>
            <a:r>
              <a:rPr lang="it-IT" sz="2400" dirty="0" smtClean="0"/>
              <a:t>ene </a:t>
            </a:r>
            <a:r>
              <a:rPr lang="it-IT" sz="2400" i="1" dirty="0" smtClean="0"/>
              <a:t>importava</a:t>
            </a:r>
            <a:r>
              <a:rPr lang="it-IT" sz="2400" dirty="0" smtClean="0"/>
              <a:t> niente»). </a:t>
            </a:r>
            <a:endParaRPr lang="it-IT" sz="2400" dirty="0" smtClean="0"/>
          </a:p>
          <a:p>
            <a:endParaRPr lang="it-IT" sz="2400" dirty="0" smtClean="0"/>
          </a:p>
          <a:p>
            <a:r>
              <a:rPr lang="it-IT" sz="2400" dirty="0" smtClean="0"/>
              <a:t>Anche </a:t>
            </a:r>
            <a:r>
              <a:rPr lang="it-IT" sz="2400" dirty="0" smtClean="0"/>
              <a:t>il resoconto (di parole o di pensieri) può essere legato o libero; avremo quindi: </a:t>
            </a:r>
          </a:p>
          <a:p>
            <a:r>
              <a:rPr lang="it-IT" sz="2400" dirty="0" smtClean="0"/>
              <a:t>- il </a:t>
            </a:r>
            <a:r>
              <a:rPr lang="it-IT" sz="2400" i="1" dirty="0" smtClean="0"/>
              <a:t>discorso indiretto legato</a:t>
            </a:r>
            <a:r>
              <a:rPr lang="it-IT" sz="2400" dirty="0" smtClean="0"/>
              <a:t>,</a:t>
            </a:r>
            <a:r>
              <a:rPr lang="it-IT" sz="2400" b="1" dirty="0" smtClean="0"/>
              <a:t> </a:t>
            </a:r>
            <a:r>
              <a:rPr lang="it-IT" sz="2400" dirty="0" smtClean="0"/>
              <a:t>introdotto da espressioni «pensò che», «disse che», ecc.;</a:t>
            </a:r>
          </a:p>
          <a:p>
            <a:r>
              <a:rPr lang="it-IT" sz="2400" dirty="0" smtClean="0"/>
              <a:t>- il </a:t>
            </a:r>
            <a:r>
              <a:rPr lang="it-IT" sz="2400" i="1" dirty="0" smtClean="0"/>
              <a:t>discorso indiretto libero</a:t>
            </a:r>
            <a:r>
              <a:rPr lang="it-IT" sz="2400" dirty="0" smtClean="0"/>
              <a:t>,</a:t>
            </a:r>
            <a:r>
              <a:rPr lang="it-IT" sz="2400" b="1" dirty="0" smtClean="0"/>
              <a:t> </a:t>
            </a:r>
            <a:r>
              <a:rPr lang="it-IT" sz="2400" dirty="0" smtClean="0"/>
              <a:t>non introdotto da verbi del dire o del pensare e senza delimitazioni mediante virgolette o simili.</a:t>
            </a:r>
          </a:p>
          <a:p>
            <a:r>
              <a:rPr lang="it-IT" sz="2400" dirty="0" smtClean="0"/>
              <a:t>Spesso si può trovare anche il </a:t>
            </a:r>
            <a:r>
              <a:rPr lang="it-IT" sz="2400" i="1" dirty="0" smtClean="0"/>
              <a:t>resoconto sintetico</a:t>
            </a:r>
            <a:r>
              <a:rPr lang="it-IT" sz="2400" dirty="0" smtClean="0"/>
              <a:t> (chiamato anche discorso indiretto </a:t>
            </a:r>
            <a:r>
              <a:rPr lang="it-IT" sz="2400" dirty="0" err="1" smtClean="0"/>
              <a:t>narrativizzato</a:t>
            </a:r>
            <a:r>
              <a:rPr lang="it-IT" sz="2400" dirty="0" smtClean="0"/>
              <a:t>), che si distingue dal discorso indiretto in quanto più breve e meno ricco di sfumature, come si può vedere da questo esempio:</a:t>
            </a:r>
            <a:endParaRPr lang="it-IT"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214282" y="585806"/>
          <a:ext cx="8715436" cy="5486400"/>
        </p:xfrm>
        <a:graphic>
          <a:graphicData uri="http://schemas.openxmlformats.org/drawingml/2006/table">
            <a:tbl>
              <a:tblPr/>
              <a:tblGrid>
                <a:gridCol w="2904848"/>
                <a:gridCol w="2904848"/>
                <a:gridCol w="2905740"/>
              </a:tblGrid>
              <a:tr h="179551">
                <a:tc>
                  <a:txBody>
                    <a:bodyPr/>
                    <a:lstStyle/>
                    <a:p>
                      <a:pPr algn="just">
                        <a:spcAft>
                          <a:spcPts val="0"/>
                        </a:spcAft>
                      </a:pPr>
                      <a:r>
                        <a:rPr lang="it-IT" sz="2400" b="1" i="1" dirty="0">
                          <a:latin typeface="+mj-lt"/>
                          <a:ea typeface="Times New Roman"/>
                          <a:cs typeface="Arial" pitchFamily="34" charset="0"/>
                        </a:rPr>
                        <a:t>discorso diretto</a:t>
                      </a:r>
                      <a:endParaRPr lang="it-IT" sz="2400" dirty="0">
                        <a:latin typeface="+mj-lt"/>
                        <a:ea typeface="Times New Roman"/>
                        <a:cs typeface="Arial" pitchFamily="34" charset="0"/>
                      </a:endParaRP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2400" b="1" i="1">
                          <a:latin typeface="+mj-lt"/>
                          <a:ea typeface="Times New Roman"/>
                          <a:cs typeface="Arial" pitchFamily="34" charset="0"/>
                        </a:rPr>
                        <a:t>discorso indiretto</a:t>
                      </a:r>
                      <a:endParaRPr lang="it-IT" sz="2400">
                        <a:latin typeface="+mj-lt"/>
                        <a:ea typeface="Times New Roman"/>
                        <a:cs typeface="Arial" pitchFamily="34" charset="0"/>
                      </a:endParaRP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t-IT" sz="2400" b="1" i="1">
                          <a:latin typeface="+mj-lt"/>
                          <a:ea typeface="Times New Roman"/>
                          <a:cs typeface="Arial" pitchFamily="34" charset="0"/>
                        </a:rPr>
                        <a:t>resoconto sintetico</a:t>
                      </a:r>
                      <a:endParaRPr lang="it-IT" sz="2400">
                        <a:latin typeface="+mj-lt"/>
                        <a:ea typeface="Times New Roman"/>
                        <a:cs typeface="Arial" pitchFamily="34" charset="0"/>
                      </a:endParaRP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957">
                <a:tc>
                  <a:txBody>
                    <a:bodyPr/>
                    <a:lstStyle/>
                    <a:p>
                      <a:pPr>
                        <a:spcAft>
                          <a:spcPts val="0"/>
                        </a:spcAft>
                      </a:pPr>
                      <a:r>
                        <a:rPr lang="it-IT" sz="2400" dirty="0">
                          <a:latin typeface="+mj-lt"/>
                          <a:ea typeface="Times New Roman"/>
                          <a:cs typeface="Arial" pitchFamily="34" charset="0"/>
                        </a:rPr>
                        <a:t>Dissi a mia madre: «È assolutamente necessario, e decidiamolo subito perché me ne rendo conto bene ora, perché non cambierò più e diversamente non potrei vivere, è assolutamente necessario che io sposi </a:t>
                      </a:r>
                      <a:r>
                        <a:rPr lang="it-IT" sz="2400" dirty="0" err="1">
                          <a:latin typeface="+mj-lt"/>
                          <a:ea typeface="Times New Roman"/>
                          <a:cs typeface="Arial" pitchFamily="34" charset="0"/>
                        </a:rPr>
                        <a:t>Albertine</a:t>
                      </a:r>
                      <a:r>
                        <a:rPr lang="it-IT" sz="2400" dirty="0">
                          <a:latin typeface="+mj-lt"/>
                          <a:ea typeface="Times New Roman"/>
                          <a:cs typeface="Arial" pitchFamily="34" charset="0"/>
                        </a:rPr>
                        <a:t>».</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2400">
                          <a:latin typeface="+mj-lt"/>
                          <a:ea typeface="Times New Roman"/>
                          <a:cs typeface="Arial" pitchFamily="34" charset="0"/>
                        </a:rPr>
                        <a:t>Dissi a mia madre che era assolutamente necessario, e che bisognava deciderlo subito perché me ne rendevo conto bene allora, perché non sarei più cambiato e diversamente non avrei potuto vivere, che era assolutamente necessario che io sposassi Albertine.</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2400" dirty="0">
                          <a:latin typeface="+mj-lt"/>
                          <a:ea typeface="Times New Roman"/>
                          <a:cs typeface="Arial" pitchFamily="34" charset="0"/>
                        </a:rPr>
                        <a:t>Informai mia madre della mia decisione di sposare </a:t>
                      </a:r>
                      <a:r>
                        <a:rPr lang="it-IT" sz="2400" dirty="0" err="1">
                          <a:latin typeface="+mj-lt"/>
                          <a:ea typeface="Times New Roman"/>
                          <a:cs typeface="Arial" pitchFamily="34" charset="0"/>
                        </a:rPr>
                        <a:t>Albertine</a:t>
                      </a:r>
                      <a:r>
                        <a:rPr lang="it-IT" sz="2400" dirty="0">
                          <a:latin typeface="+mj-lt"/>
                          <a:ea typeface="Times New Roman"/>
                          <a:cs typeface="Arial" pitchFamily="34" charset="0"/>
                        </a:rPr>
                        <a:t>.</a:t>
                      </a:r>
                    </a:p>
                  </a:txBody>
                  <a:tcPr marL="67332" marR="67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40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Group 1"/>
          <p:cNvGrpSpPr>
            <a:grpSpLocks noChangeAspect="1"/>
          </p:cNvGrpSpPr>
          <p:nvPr/>
        </p:nvGrpSpPr>
        <p:grpSpPr bwMode="auto">
          <a:xfrm>
            <a:off x="1428728" y="2143116"/>
            <a:ext cx="6715125" cy="4071966"/>
            <a:chOff x="1134" y="4919"/>
            <a:chExt cx="10575" cy="2700"/>
          </a:xfrm>
        </p:grpSpPr>
        <p:sp>
          <p:nvSpPr>
            <p:cNvPr id="16393" name="AutoShape 9"/>
            <p:cNvSpPr>
              <a:spLocks noChangeAspect="1" noChangeArrowheads="1" noTextEdit="1"/>
            </p:cNvSpPr>
            <p:nvPr/>
          </p:nvSpPr>
          <p:spPr bwMode="auto">
            <a:xfrm>
              <a:off x="1134" y="4919"/>
              <a:ext cx="9540" cy="2700"/>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16392" name="Text Box 8"/>
            <p:cNvSpPr txBox="1">
              <a:spLocks noChangeArrowheads="1"/>
            </p:cNvSpPr>
            <p:nvPr/>
          </p:nvSpPr>
          <p:spPr bwMode="auto">
            <a:xfrm>
              <a:off x="1494" y="5336"/>
              <a:ext cx="23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808080"/>
                  </a:solidFill>
                  <a:effectLst/>
                  <a:latin typeface="Arial" pitchFamily="34" charset="0"/>
                  <a:ea typeface="Times New Roman" pitchFamily="18" charset="0"/>
                  <a:cs typeface="Arial" pitchFamily="34" charset="0"/>
                </a:rPr>
                <a:t>MITTENTE</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AUTORE</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91" name="Line 7"/>
            <p:cNvSpPr>
              <a:spLocks noChangeShapeType="1"/>
            </p:cNvSpPr>
            <p:nvPr/>
          </p:nvSpPr>
          <p:spPr bwMode="auto">
            <a:xfrm>
              <a:off x="3834" y="5724"/>
              <a:ext cx="9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16390" name="Text Box 6"/>
            <p:cNvSpPr txBox="1">
              <a:spLocks noChangeArrowheads="1"/>
            </p:cNvSpPr>
            <p:nvPr/>
          </p:nvSpPr>
          <p:spPr bwMode="auto">
            <a:xfrm>
              <a:off x="4509" y="5336"/>
              <a:ext cx="2813"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rgbClr val="808080"/>
                  </a:solidFill>
                  <a:effectLst/>
                  <a:latin typeface="Arial" pitchFamily="34" charset="0"/>
                  <a:ea typeface="Times New Roman" pitchFamily="18" charset="0"/>
                  <a:cs typeface="Arial" pitchFamily="34" charset="0"/>
                </a:rPr>
                <a:t>MESSAGGIO</a:t>
              </a:r>
              <a:endParaRPr kumimoji="0" lang="it-IT" sz="20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TESTO o OPERA</a:t>
              </a:r>
              <a:endParaRPr kumimoji="0" lang="it-IT" sz="2000" b="0" i="0" u="none" strike="noStrike" cap="none" normalizeH="0" baseline="0" smtClean="0">
                <a:ln>
                  <a:noFill/>
                </a:ln>
                <a:solidFill>
                  <a:schemeClr val="tx1"/>
                </a:solidFill>
                <a:effectLst/>
                <a:latin typeface="Arial" pitchFamily="34" charset="0"/>
                <a:cs typeface="Arial" pitchFamily="34" charset="0"/>
              </a:endParaRPr>
            </a:p>
          </p:txBody>
        </p:sp>
        <p:sp>
          <p:nvSpPr>
            <p:cNvPr id="16389" name="Line 5"/>
            <p:cNvSpPr>
              <a:spLocks noChangeShapeType="1"/>
            </p:cNvSpPr>
            <p:nvPr/>
          </p:nvSpPr>
          <p:spPr bwMode="auto">
            <a:xfrm>
              <a:off x="7322" y="5723"/>
              <a:ext cx="900"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it-IT"/>
            </a:p>
          </p:txBody>
        </p:sp>
        <p:sp>
          <p:nvSpPr>
            <p:cNvPr id="16388" name="Text Box 4"/>
            <p:cNvSpPr txBox="1">
              <a:spLocks noChangeArrowheads="1"/>
            </p:cNvSpPr>
            <p:nvPr/>
          </p:nvSpPr>
          <p:spPr bwMode="auto">
            <a:xfrm>
              <a:off x="8311" y="5345"/>
              <a:ext cx="3398"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rgbClr val="808080"/>
                  </a:solidFill>
                  <a:effectLst/>
                  <a:latin typeface="Arial" pitchFamily="34" charset="0"/>
                  <a:ea typeface="Times New Roman" pitchFamily="18" charset="0"/>
                  <a:cs typeface="Arial" pitchFamily="34" charset="0"/>
                </a:rPr>
                <a:t>DESTINATARIO</a:t>
              </a:r>
              <a:endParaRPr kumimoji="0" lang="it-IT" sz="20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PUBBLICO</a:t>
              </a:r>
              <a:endParaRPr kumimoji="0" lang="it-IT" sz="2000" b="0" i="0" u="none" strike="noStrike" cap="none" normalizeH="0" baseline="0" smtClean="0">
                <a:ln>
                  <a:noFill/>
                </a:ln>
                <a:solidFill>
                  <a:schemeClr val="tx1"/>
                </a:solidFill>
                <a:effectLst/>
                <a:latin typeface="Arial" pitchFamily="34" charset="0"/>
                <a:cs typeface="Arial" pitchFamily="34" charset="0"/>
              </a:endParaRPr>
            </a:p>
          </p:txBody>
        </p:sp>
        <p:sp>
          <p:nvSpPr>
            <p:cNvPr id="16387" name="Text Box 3"/>
            <p:cNvSpPr txBox="1">
              <a:spLocks noChangeArrowheads="1"/>
            </p:cNvSpPr>
            <p:nvPr/>
          </p:nvSpPr>
          <p:spPr bwMode="auto">
            <a:xfrm>
              <a:off x="4059" y="6152"/>
              <a:ext cx="3938" cy="4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rgbClr val="808080"/>
                  </a:solidFill>
                  <a:effectLst/>
                  <a:latin typeface="Arial" pitchFamily="34" charset="0"/>
                  <a:ea typeface="Times New Roman" pitchFamily="18" charset="0"/>
                  <a:cs typeface="Arial" pitchFamily="34" charset="0"/>
                </a:rPr>
                <a:t>CODICE</a:t>
              </a:r>
              <a:endParaRPr kumimoji="0" lang="it-IT" sz="20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LINGUA/RETORICA </a:t>
              </a:r>
              <a:endParaRPr kumimoji="0" lang="it-IT" sz="2000" b="0" i="0" u="none" strike="noStrike" cap="none" normalizeH="0" baseline="0" smtClean="0">
                <a:ln>
                  <a:noFill/>
                </a:ln>
                <a:solidFill>
                  <a:schemeClr val="tx1"/>
                </a:solidFill>
                <a:effectLst/>
                <a:latin typeface="Arial" pitchFamily="34" charset="0"/>
                <a:cs typeface="Arial" pitchFamily="34" charset="0"/>
              </a:endParaRPr>
            </a:p>
          </p:txBody>
        </p:sp>
        <p:sp>
          <p:nvSpPr>
            <p:cNvPr id="16386" name="Text Box 2"/>
            <p:cNvSpPr txBox="1">
              <a:spLocks noChangeArrowheads="1"/>
            </p:cNvSpPr>
            <p:nvPr/>
          </p:nvSpPr>
          <p:spPr bwMode="auto">
            <a:xfrm>
              <a:off x="4734" y="6719"/>
              <a:ext cx="2340" cy="47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808080"/>
                  </a:solidFill>
                  <a:effectLst/>
                  <a:latin typeface="Arial" pitchFamily="34" charset="0"/>
                  <a:ea typeface="Times New Roman" pitchFamily="18" charset="0"/>
                  <a:cs typeface="Arial" pitchFamily="34" charset="0"/>
                </a:rPr>
                <a:t>CANALE</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LIBRO</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6394" name="Text Box 10"/>
          <p:cNvSpPr txBox="1">
            <a:spLocks noChangeArrowheads="1"/>
          </p:cNvSpPr>
          <p:nvPr/>
        </p:nvSpPr>
        <p:spPr bwMode="auto">
          <a:xfrm>
            <a:off x="3286116" y="1500174"/>
            <a:ext cx="2643206" cy="10001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808080"/>
                </a:solidFill>
                <a:effectLst/>
                <a:latin typeface="Arial" pitchFamily="34" charset="0"/>
                <a:ea typeface="Times New Roman" pitchFamily="18" charset="0"/>
                <a:cs typeface="Arial" pitchFamily="34" charset="0"/>
              </a:rPr>
              <a:t>CONTESTO</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 CULTURALE TRADIZIONE</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9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6396" name="Rectangle 12"/>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pitchFamily="34" charset="0"/>
                <a:cs typeface="Arial" pitchFamily="34" charset="0"/>
              </a:rPr>
              <a:t/>
            </a:r>
            <a:br>
              <a:rPr kumimoji="0" lang="it-IT" sz="900" b="0" i="0" u="none" strike="noStrike" cap="none" normalizeH="0" baseline="0" smtClean="0">
                <a:ln>
                  <a:noFill/>
                </a:ln>
                <a:solidFill>
                  <a:schemeClr val="tx1"/>
                </a:solidFill>
                <a:effectLst/>
                <a:latin typeface="Arial" pitchFamily="34" charset="0"/>
                <a:cs typeface="Arial" pitchFamily="34" charset="0"/>
              </a:rPr>
            </a:br>
            <a:endParaRPr kumimoji="0" lang="it-IT"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6402" name="Rectangle 18"/>
          <p:cNvSpPr>
            <a:spLocks noChangeArrowheads="1"/>
          </p:cNvSpPr>
          <p:nvPr/>
        </p:nvSpPr>
        <p:spPr bwMode="auto">
          <a:xfrm>
            <a:off x="0" y="2628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itolo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rgbClr val="FF0000"/>
                </a:solidFill>
                <a:effectLst/>
                <a:uLnTx/>
                <a:uFillTx/>
                <a:latin typeface="+mj-lt"/>
                <a:ea typeface="+mj-ea"/>
                <a:cs typeface="+mj-cs"/>
              </a:rPr>
              <a:t>La comunicazione letteraria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schema_2"/>
          <p:cNvPicPr>
            <a:picLocks noChangeAspect="1" noChangeArrowheads="1"/>
          </p:cNvPicPr>
          <p:nvPr/>
        </p:nvPicPr>
        <p:blipFill>
          <a:blip r:embed="rId2"/>
          <a:srcRect/>
          <a:stretch>
            <a:fillRect/>
          </a:stretch>
        </p:blipFill>
        <p:spPr bwMode="auto">
          <a:xfrm>
            <a:off x="517685" y="571480"/>
            <a:ext cx="8269157" cy="2571768"/>
          </a:xfrm>
          <a:prstGeom prst="rect">
            <a:avLst/>
          </a:prstGeom>
          <a:noFill/>
          <a:ln w="9525">
            <a:noFill/>
            <a:miter lim="800000"/>
            <a:headEnd/>
            <a:tailEnd/>
          </a:ln>
        </p:spPr>
      </p:pic>
      <p:sp>
        <p:nvSpPr>
          <p:cNvPr id="4" name="Titolo 1"/>
          <p:cNvSpPr txBox="1">
            <a:spLocks/>
          </p:cNvSpPr>
          <p:nvPr/>
        </p:nvSpPr>
        <p:spPr>
          <a:xfrm>
            <a:off x="457200" y="71414"/>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rgbClr val="FF0000"/>
                </a:solidFill>
                <a:effectLst/>
                <a:uLnTx/>
                <a:uFillTx/>
                <a:latin typeface="+mj-lt"/>
                <a:ea typeface="+mj-ea"/>
                <a:cs typeface="+mj-cs"/>
              </a:rPr>
              <a:t>La comunicazione narrativa</a:t>
            </a:r>
          </a:p>
        </p:txBody>
      </p:sp>
      <p:sp>
        <p:nvSpPr>
          <p:cNvPr id="5" name="CasellaDiTesto 4"/>
          <p:cNvSpPr txBox="1"/>
          <p:nvPr/>
        </p:nvSpPr>
        <p:spPr>
          <a:xfrm>
            <a:off x="357158" y="3000372"/>
            <a:ext cx="8286808" cy="3785652"/>
          </a:xfrm>
          <a:prstGeom prst="rect">
            <a:avLst/>
          </a:prstGeom>
          <a:noFill/>
        </p:spPr>
        <p:txBody>
          <a:bodyPr wrap="square" rtlCol="0">
            <a:spAutoFit/>
          </a:bodyPr>
          <a:lstStyle/>
          <a:p>
            <a:r>
              <a:rPr lang="it-IT" sz="2000" dirty="0" smtClean="0"/>
              <a:t>L’</a:t>
            </a:r>
            <a:r>
              <a:rPr lang="it-IT" sz="2000" b="1" i="1" dirty="0" smtClean="0"/>
              <a:t>autore </a:t>
            </a:r>
            <a:r>
              <a:rPr lang="it-IT" sz="2000" b="1" i="1" dirty="0"/>
              <a:t>reale</a:t>
            </a:r>
            <a:r>
              <a:rPr lang="it-IT" sz="2000" dirty="0"/>
              <a:t> è il singolo (o il gruppo), storicamente </a:t>
            </a:r>
            <a:r>
              <a:rPr lang="it-IT" sz="2000" dirty="0" smtClean="0"/>
              <a:t>esistito, </a:t>
            </a:r>
            <a:r>
              <a:rPr lang="it-IT" sz="2000" dirty="0"/>
              <a:t>che ha pensato, progettato e scritto il testo. All’estremo opposto, e sempre al di fuori della finzione narrativa, vi è il </a:t>
            </a:r>
            <a:r>
              <a:rPr lang="it-IT" sz="2000" b="1" i="1" dirty="0"/>
              <a:t>lettore reale</a:t>
            </a:r>
            <a:r>
              <a:rPr lang="it-IT" sz="2000" dirty="0"/>
              <a:t>, cioè tutti coloro che, nel corso del tempo, leggono materialmente il testo. </a:t>
            </a:r>
          </a:p>
          <a:p>
            <a:r>
              <a:rPr lang="it-IT" sz="2000" dirty="0" smtClean="0"/>
              <a:t>L’</a:t>
            </a:r>
            <a:r>
              <a:rPr lang="it-IT" sz="2000" b="1" i="1" dirty="0" smtClean="0"/>
              <a:t>autore </a:t>
            </a:r>
            <a:r>
              <a:rPr lang="it-IT" sz="2000" b="1" i="1" dirty="0"/>
              <a:t>implicito</a:t>
            </a:r>
            <a:r>
              <a:rPr lang="it-IT" sz="2000" dirty="0"/>
              <a:t> è l’immagine dell’autore consegnata all’opera, ossia l’idea dell’autore che il lettore desume dalle informazioni presenti nel testo. </a:t>
            </a:r>
            <a:r>
              <a:rPr lang="it-IT" sz="2000" dirty="0" smtClean="0"/>
              <a:t>Il </a:t>
            </a:r>
            <a:r>
              <a:rPr lang="it-IT" sz="2000" dirty="0"/>
              <a:t>corrispettivo dell’autore implicito è il </a:t>
            </a:r>
            <a:r>
              <a:rPr lang="it-IT" sz="2000" b="1" i="1" dirty="0"/>
              <a:t>lettore implicito</a:t>
            </a:r>
            <a:r>
              <a:rPr lang="it-IT" sz="2000" dirty="0"/>
              <a:t>, cioè l’idea che l’autore reale si crea circa i potenziali lettori, o l’ipotetica tipologia di lettori, della sua opera, sulla base delle scelte stilistiche e/o contenutistiche da lui messe in atto</a:t>
            </a:r>
            <a:r>
              <a:rPr lang="it-IT" sz="2000" dirty="0" smtClean="0"/>
              <a:t>. La coppia </a:t>
            </a:r>
            <a:r>
              <a:rPr lang="it-IT" sz="2000" b="1" i="1" dirty="0" smtClean="0"/>
              <a:t>narratore</a:t>
            </a:r>
            <a:r>
              <a:rPr lang="it-IT" sz="2000" b="1" dirty="0" smtClean="0"/>
              <a:t> – </a:t>
            </a:r>
            <a:r>
              <a:rPr lang="it-IT" sz="2000" b="1" i="1" dirty="0" smtClean="0"/>
              <a:t>narratario</a:t>
            </a:r>
            <a:r>
              <a:rPr lang="it-IT" sz="2000" b="1" dirty="0" smtClean="0"/>
              <a:t> </a:t>
            </a:r>
            <a:r>
              <a:rPr lang="it-IT" sz="2000" dirty="0" smtClean="0"/>
              <a:t>è il corrispettivo della coppia mittente – destinatario: il primo indica il responsabile ultimo della narrazione, il secondo indica (l’eventuale) destinatario del narratore.</a:t>
            </a:r>
            <a:endParaRPr lang="it-IT"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457200" y="71414"/>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400" b="0" i="0" u="none" strike="noStrike" kern="1200" cap="none" spc="0" normalizeH="0" baseline="0" noProof="0" dirty="0" smtClean="0">
                <a:ln>
                  <a:noFill/>
                </a:ln>
                <a:solidFill>
                  <a:srgbClr val="FF0000"/>
                </a:solidFill>
                <a:effectLst/>
                <a:uLnTx/>
                <a:uFillTx/>
                <a:latin typeface="+mj-lt"/>
                <a:ea typeface="+mj-ea"/>
                <a:cs typeface="+mj-cs"/>
              </a:rPr>
              <a:t>Storia e discorso</a:t>
            </a:r>
          </a:p>
        </p:txBody>
      </p:sp>
      <p:sp>
        <p:nvSpPr>
          <p:cNvPr id="3" name="CasellaDiTesto 2"/>
          <p:cNvSpPr txBox="1"/>
          <p:nvPr/>
        </p:nvSpPr>
        <p:spPr>
          <a:xfrm>
            <a:off x="214282" y="928670"/>
            <a:ext cx="8429684" cy="5632311"/>
          </a:xfrm>
          <a:prstGeom prst="rect">
            <a:avLst/>
          </a:prstGeom>
          <a:noFill/>
        </p:spPr>
        <p:txBody>
          <a:bodyPr wrap="square" rtlCol="0">
            <a:spAutoFit/>
          </a:bodyPr>
          <a:lstStyle/>
          <a:p>
            <a:r>
              <a:rPr lang="it-IT" sz="2000" dirty="0"/>
              <a:t>Gli “ingredienti” essenziali di un testo narrativo sono: </a:t>
            </a:r>
            <a:endParaRPr lang="it-IT" sz="2000" dirty="0" smtClean="0"/>
          </a:p>
          <a:p>
            <a:r>
              <a:rPr lang="it-IT" sz="2000" dirty="0" smtClean="0"/>
              <a:t>un </a:t>
            </a:r>
            <a:r>
              <a:rPr lang="it-IT" sz="2000" b="1" i="1" dirty="0"/>
              <a:t>narratore</a:t>
            </a:r>
            <a:r>
              <a:rPr lang="it-IT" sz="2000" dirty="0"/>
              <a:t>, </a:t>
            </a:r>
            <a:r>
              <a:rPr lang="it-IT" sz="2000" dirty="0" smtClean="0"/>
              <a:t>la </a:t>
            </a:r>
            <a:r>
              <a:rPr lang="it-IT" sz="2000" dirty="0"/>
              <a:t>voce narrante a cui è affidato il compito di </a:t>
            </a:r>
            <a:r>
              <a:rPr lang="it-IT" sz="2000" dirty="0" smtClean="0"/>
              <a:t>raccontare; </a:t>
            </a:r>
          </a:p>
          <a:p>
            <a:r>
              <a:rPr lang="it-IT" sz="2000" dirty="0" smtClean="0"/>
              <a:t>una </a:t>
            </a:r>
            <a:r>
              <a:rPr lang="it-IT" sz="2000" b="1" i="1" dirty="0"/>
              <a:t>storia</a:t>
            </a:r>
            <a:r>
              <a:rPr lang="it-IT" sz="2000" dirty="0"/>
              <a:t>, cioè una serie più o meno complessa di fatti selezionati e organizzati in una successione temporale; </a:t>
            </a:r>
            <a:endParaRPr lang="it-IT" sz="2000" dirty="0" smtClean="0"/>
          </a:p>
          <a:p>
            <a:r>
              <a:rPr lang="it-IT" sz="2000" dirty="0" smtClean="0"/>
              <a:t>uno </a:t>
            </a:r>
            <a:r>
              <a:rPr lang="it-IT" sz="2000" b="1" i="1" dirty="0"/>
              <a:t>stile</a:t>
            </a:r>
            <a:r>
              <a:rPr lang="it-IT" sz="2000" dirty="0"/>
              <a:t>, cioè l’insieme delle risorse retoriche (lessico, sintassi, figure retoriche) che caratterizza un autore. </a:t>
            </a:r>
            <a:endParaRPr lang="it-IT" sz="2000" dirty="0" smtClean="0"/>
          </a:p>
          <a:p>
            <a:endParaRPr lang="it-IT" sz="2000" dirty="0"/>
          </a:p>
          <a:p>
            <a:r>
              <a:rPr lang="it-IT" sz="2000" dirty="0"/>
              <a:t>Entrare nel mondo del racconto, presuppone la distinzione fondamentale </a:t>
            </a:r>
            <a:r>
              <a:rPr lang="it-IT" sz="2000" dirty="0" smtClean="0"/>
              <a:t>tra la </a:t>
            </a:r>
            <a:r>
              <a:rPr lang="it-IT" sz="2000" b="1" i="1" dirty="0" smtClean="0"/>
              <a:t>storia</a:t>
            </a:r>
            <a:r>
              <a:rPr lang="it-IT" sz="2000" b="1" dirty="0" smtClean="0"/>
              <a:t> </a:t>
            </a:r>
            <a:r>
              <a:rPr lang="it-IT" sz="2000" dirty="0" smtClean="0"/>
              <a:t>e </a:t>
            </a:r>
            <a:r>
              <a:rPr lang="it-IT" sz="2000" dirty="0"/>
              <a:t>il </a:t>
            </a:r>
            <a:r>
              <a:rPr lang="it-IT" sz="2000" b="1" i="1" dirty="0" smtClean="0"/>
              <a:t>discorso</a:t>
            </a:r>
            <a:r>
              <a:rPr lang="it-IT" sz="2000" dirty="0" smtClean="0"/>
              <a:t>; </a:t>
            </a:r>
            <a:r>
              <a:rPr lang="it-IT" sz="2000" dirty="0"/>
              <a:t>la prima è il raccontato, </a:t>
            </a:r>
            <a:r>
              <a:rPr lang="it-IT" sz="2000" dirty="0" smtClean="0"/>
              <a:t>la materia narrata; il </a:t>
            </a:r>
            <a:r>
              <a:rPr lang="it-IT" sz="2000" dirty="0"/>
              <a:t>secondo il </a:t>
            </a:r>
            <a:r>
              <a:rPr lang="it-IT" sz="2000" dirty="0" smtClean="0"/>
              <a:t>raccontante, l’atto del narrare; </a:t>
            </a:r>
            <a:r>
              <a:rPr lang="it-IT" sz="2000" dirty="0"/>
              <a:t>l’una è il «cosa» si racconta (il contenuto), l’altro il «come» si racconta (l’esposizione). </a:t>
            </a:r>
            <a:endParaRPr lang="it-IT" sz="2000" dirty="0" smtClean="0"/>
          </a:p>
          <a:p>
            <a:endParaRPr lang="it-IT" sz="2000" dirty="0"/>
          </a:p>
          <a:p>
            <a:r>
              <a:rPr lang="it-IT" sz="2000" dirty="0" smtClean="0"/>
              <a:t>Tale </a:t>
            </a:r>
            <a:r>
              <a:rPr lang="it-IT" sz="2000" dirty="0"/>
              <a:t>distinzione porta con sé un’altra importante differenza </a:t>
            </a:r>
            <a:r>
              <a:rPr lang="it-IT" sz="2000" dirty="0" smtClean="0"/>
              <a:t>tra:</a:t>
            </a:r>
          </a:p>
          <a:p>
            <a:r>
              <a:rPr lang="it-IT" sz="2000" dirty="0" smtClean="0"/>
              <a:t>la</a:t>
            </a:r>
            <a:r>
              <a:rPr lang="it-IT" sz="2000" b="1" dirty="0" smtClean="0"/>
              <a:t> </a:t>
            </a:r>
            <a:r>
              <a:rPr lang="it-IT" sz="2000" b="1" i="1" dirty="0"/>
              <a:t>narrazione</a:t>
            </a:r>
            <a:r>
              <a:rPr lang="it-IT" sz="2000" dirty="0"/>
              <a:t>, cioè l’atto di narrare compiuto da un narratore, </a:t>
            </a:r>
            <a:endParaRPr lang="it-IT" sz="2000" dirty="0" smtClean="0"/>
          </a:p>
          <a:p>
            <a:r>
              <a:rPr lang="it-IT" sz="2000" dirty="0" smtClean="0"/>
              <a:t>la </a:t>
            </a:r>
            <a:r>
              <a:rPr lang="it-IT" sz="2000" b="1" i="1" dirty="0"/>
              <a:t>storia</a:t>
            </a:r>
            <a:r>
              <a:rPr lang="it-IT" sz="2000" dirty="0"/>
              <a:t>, cioè il complesso degli eventi narrati, un susseguirsi di avvenimenti, reali o inventati, </a:t>
            </a:r>
            <a:endParaRPr lang="it-IT" sz="2000" dirty="0" smtClean="0"/>
          </a:p>
          <a:p>
            <a:r>
              <a:rPr lang="it-IT" sz="2000" dirty="0" smtClean="0"/>
              <a:t>il </a:t>
            </a:r>
            <a:r>
              <a:rPr lang="it-IT" sz="2000" b="1" i="1" dirty="0"/>
              <a:t>discorso narrativo</a:t>
            </a:r>
            <a:r>
              <a:rPr lang="it-IT" sz="2000" dirty="0"/>
              <a:t>, cioè il testo, orale o scritto, che dà forma ed espressione alla storia e permette di rielaborarla secondo uno stile ben preciso</a:t>
            </a:r>
            <a:r>
              <a:rPr lang="it-IT" sz="2000" dirty="0" smtClean="0"/>
              <a:t>.</a:t>
            </a:r>
            <a:endParaRPr lang="it-IT"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txBox="1">
            <a:spLocks/>
          </p:cNvSpPr>
          <p:nvPr/>
        </p:nvSpPr>
        <p:spPr>
          <a:xfrm>
            <a:off x="214282" y="71414"/>
            <a:ext cx="8643998" cy="72547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I livelli narrativi e il rapporto con la storia</a:t>
            </a:r>
          </a:p>
        </p:txBody>
      </p:sp>
      <p:sp>
        <p:nvSpPr>
          <p:cNvPr id="7" name="CasellaDiTesto 6"/>
          <p:cNvSpPr txBox="1"/>
          <p:nvPr/>
        </p:nvSpPr>
        <p:spPr>
          <a:xfrm>
            <a:off x="214282" y="714356"/>
            <a:ext cx="8643998" cy="6186309"/>
          </a:xfrm>
          <a:prstGeom prst="rect">
            <a:avLst/>
          </a:prstGeom>
          <a:noFill/>
        </p:spPr>
        <p:txBody>
          <a:bodyPr wrap="square" rtlCol="0">
            <a:spAutoFit/>
          </a:bodyPr>
          <a:lstStyle/>
          <a:p>
            <a:r>
              <a:rPr lang="it-IT" sz="2200" dirty="0"/>
              <a:t>All’interno di un racconto, </a:t>
            </a:r>
            <a:r>
              <a:rPr lang="it-IT" sz="2200" dirty="0" smtClean="0"/>
              <a:t>esistono </a:t>
            </a:r>
            <a:r>
              <a:rPr lang="it-IT" sz="2200" dirty="0"/>
              <a:t>diversi </a:t>
            </a:r>
            <a:r>
              <a:rPr lang="it-IT" sz="2200" b="1" i="1" dirty="0"/>
              <a:t>livelli narrativi</a:t>
            </a:r>
            <a:r>
              <a:rPr lang="it-IT" sz="2200" dirty="0"/>
              <a:t>. Dal momento che i fatti si svolgono sempre prima della loro narrazione, quando un narratore di I grado (</a:t>
            </a:r>
            <a:r>
              <a:rPr lang="it-IT" sz="2200" i="1" dirty="0"/>
              <a:t>diegetico</a:t>
            </a:r>
            <a:r>
              <a:rPr lang="it-IT" sz="2200" dirty="0"/>
              <a:t>) fa parlare un altro narratore, quest’ultimo diventa un narratore di II grado (</a:t>
            </a:r>
            <a:r>
              <a:rPr lang="it-IT" sz="2200" i="1" dirty="0" err="1"/>
              <a:t>metadiegetico</a:t>
            </a:r>
            <a:r>
              <a:rPr lang="it-IT" sz="2200" dirty="0"/>
              <a:t>). Di conseguenza, viene definito</a:t>
            </a:r>
            <a:r>
              <a:rPr lang="it-IT" sz="2200" dirty="0" smtClean="0"/>
              <a:t>: </a:t>
            </a:r>
          </a:p>
          <a:p>
            <a:pPr lvl="0"/>
            <a:r>
              <a:rPr lang="it-IT" sz="2200" b="1" i="1" dirty="0" smtClean="0"/>
              <a:t>extradiegetico</a:t>
            </a:r>
            <a:r>
              <a:rPr lang="it-IT" sz="2200" dirty="0" smtClean="0"/>
              <a:t>, cioè esterno alla storia narrata (o diegesi), il narratore di I grado;</a:t>
            </a:r>
          </a:p>
          <a:p>
            <a:pPr lvl="0"/>
            <a:r>
              <a:rPr lang="it-IT" sz="2200" b="1" i="1" dirty="0" err="1" smtClean="0"/>
              <a:t>intradiegetico</a:t>
            </a:r>
            <a:r>
              <a:rPr lang="it-IT" sz="2200" dirty="0" smtClean="0"/>
              <a:t>, cioè interno alla diegesi, un narratore di II grado. </a:t>
            </a:r>
          </a:p>
          <a:p>
            <a:r>
              <a:rPr lang="it-IT" sz="2200" dirty="0" smtClean="0"/>
              <a:t> </a:t>
            </a:r>
          </a:p>
          <a:p>
            <a:r>
              <a:rPr lang="it-IT" sz="2200" dirty="0" smtClean="0"/>
              <a:t>Per </a:t>
            </a:r>
            <a:r>
              <a:rPr lang="it-IT" sz="2200" dirty="0"/>
              <a:t>quanto concerne invece il </a:t>
            </a:r>
            <a:r>
              <a:rPr lang="it-IT" sz="2200" b="1" i="1" dirty="0"/>
              <a:t>rapporto tra il narratore e la storia</a:t>
            </a:r>
            <a:r>
              <a:rPr lang="it-IT" sz="2200" dirty="0"/>
              <a:t>, vi possono essere due tipi di racconto: </a:t>
            </a:r>
          </a:p>
          <a:p>
            <a:pPr lvl="0"/>
            <a:r>
              <a:rPr lang="it-IT" sz="2200" b="1" i="1" dirty="0" err="1"/>
              <a:t>eterodiegetico</a:t>
            </a:r>
            <a:r>
              <a:rPr lang="it-IT" sz="2200" dirty="0"/>
              <a:t>, quando il narratore è assente dalla storia </a:t>
            </a:r>
            <a:r>
              <a:rPr lang="it-IT" sz="2200" dirty="0" smtClean="0"/>
              <a:t>raccontata; </a:t>
            </a:r>
            <a:endParaRPr lang="it-IT" sz="2200" dirty="0"/>
          </a:p>
          <a:p>
            <a:pPr lvl="0"/>
            <a:r>
              <a:rPr lang="it-IT" sz="2200" b="1" i="1" dirty="0" err="1"/>
              <a:t>omodiegetico</a:t>
            </a:r>
            <a:r>
              <a:rPr lang="it-IT" sz="2200" dirty="0"/>
              <a:t>, quando il narratore è presente come un personaggio nella storia </a:t>
            </a:r>
            <a:r>
              <a:rPr lang="it-IT" sz="2200" dirty="0" smtClean="0"/>
              <a:t>raccontata. </a:t>
            </a:r>
            <a:endParaRPr lang="it-IT" sz="2200" dirty="0"/>
          </a:p>
          <a:p>
            <a:r>
              <a:rPr lang="it-IT" sz="2200" dirty="0"/>
              <a:t>Quest’ultimo può presentarsi come </a:t>
            </a:r>
          </a:p>
          <a:p>
            <a:pPr lvl="0"/>
            <a:r>
              <a:rPr lang="it-IT" sz="2200" b="1" i="1" dirty="0" err="1"/>
              <a:t>autodiegetico</a:t>
            </a:r>
            <a:r>
              <a:rPr lang="it-IT" sz="2200" dirty="0"/>
              <a:t>, quando il narratore è anche il protagonista della </a:t>
            </a:r>
            <a:r>
              <a:rPr lang="it-IT" sz="2200" dirty="0" smtClean="0"/>
              <a:t>storia, </a:t>
            </a:r>
            <a:endParaRPr lang="it-IT" sz="2200" dirty="0"/>
          </a:p>
          <a:p>
            <a:r>
              <a:rPr lang="it-IT" sz="2200" b="1" i="1" dirty="0" err="1" smtClean="0"/>
              <a:t>allodiegetico</a:t>
            </a:r>
            <a:r>
              <a:rPr lang="it-IT" sz="2200" dirty="0"/>
              <a:t>, quando il narratore si limita ad essere un </a:t>
            </a:r>
            <a:r>
              <a:rPr lang="it-IT" sz="2200" dirty="0" smtClean="0"/>
              <a:t>testimone-osservatore.</a:t>
            </a:r>
            <a:endParaRPr lang="it-IT"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714346" y="1928802"/>
          <a:ext cx="7858182" cy="4279134"/>
        </p:xfrm>
        <a:graphic>
          <a:graphicData uri="http://schemas.openxmlformats.org/drawingml/2006/table">
            <a:tbl>
              <a:tblPr/>
              <a:tblGrid>
                <a:gridCol w="2428893"/>
                <a:gridCol w="2481056"/>
                <a:gridCol w="2948233"/>
              </a:tblGrid>
              <a:tr h="1428759">
                <a:tc>
                  <a:txBody>
                    <a:bodyPr/>
                    <a:lstStyle/>
                    <a:p>
                      <a:pPr algn="just">
                        <a:lnSpc>
                          <a:spcPct val="100000"/>
                        </a:lnSpc>
                        <a:spcAft>
                          <a:spcPts val="0"/>
                        </a:spcAft>
                      </a:pPr>
                      <a:r>
                        <a:rPr lang="it-IT" sz="2000" dirty="0">
                          <a:latin typeface="+mj-lt"/>
                          <a:ea typeface="Times New Roman"/>
                          <a:cs typeface="Times New Roman"/>
                        </a:rPr>
                        <a:t>       </a:t>
                      </a:r>
                      <a:r>
                        <a:rPr lang="it-IT" sz="2000" b="1" dirty="0" smtClean="0">
                          <a:latin typeface="+mj-lt"/>
                          <a:ea typeface="Times New Roman"/>
                          <a:cs typeface="Times New Roman"/>
                        </a:rPr>
                        <a:t>Livello narrativo</a:t>
                      </a:r>
                      <a:endParaRPr lang="it-IT" sz="2000" dirty="0">
                        <a:latin typeface="+mj-lt"/>
                        <a:ea typeface="Times New Roman"/>
                        <a:cs typeface="Times New Roman"/>
                      </a:endParaRPr>
                    </a:p>
                    <a:p>
                      <a:pPr algn="just">
                        <a:lnSpc>
                          <a:spcPct val="100000"/>
                        </a:lnSpc>
                        <a:spcAft>
                          <a:spcPts val="0"/>
                        </a:spcAft>
                      </a:pPr>
                      <a:endParaRPr lang="it-IT" sz="2000" b="1" dirty="0" smtClean="0">
                        <a:latin typeface="+mj-lt"/>
                        <a:ea typeface="Times New Roman"/>
                        <a:cs typeface="Times New Roman"/>
                      </a:endParaRPr>
                    </a:p>
                    <a:p>
                      <a:pPr algn="just">
                        <a:lnSpc>
                          <a:spcPct val="100000"/>
                        </a:lnSpc>
                        <a:spcAft>
                          <a:spcPts val="0"/>
                        </a:spcAft>
                      </a:pPr>
                      <a:r>
                        <a:rPr lang="it-IT" sz="2000" b="1" dirty="0" smtClean="0">
                          <a:latin typeface="+mj-lt"/>
                          <a:ea typeface="Times New Roman"/>
                          <a:cs typeface="Times New Roman"/>
                        </a:rPr>
                        <a:t>Rapporto </a:t>
                      </a:r>
                      <a:endParaRPr lang="it-IT" sz="2000" dirty="0">
                        <a:latin typeface="+mj-lt"/>
                        <a:ea typeface="Times New Roman"/>
                        <a:cs typeface="Times New Roman"/>
                      </a:endParaRPr>
                    </a:p>
                    <a:p>
                      <a:pPr algn="just">
                        <a:lnSpc>
                          <a:spcPct val="100000"/>
                        </a:lnSpc>
                        <a:spcAft>
                          <a:spcPts val="0"/>
                        </a:spcAft>
                      </a:pPr>
                      <a:r>
                        <a:rPr lang="it-IT" sz="2000" b="1" dirty="0">
                          <a:latin typeface="+mj-lt"/>
                          <a:ea typeface="Times New Roman"/>
                          <a:cs typeface="Times New Roman"/>
                        </a:rPr>
                        <a:t>con la storia</a:t>
                      </a:r>
                      <a:endParaRPr lang="it-IT" sz="20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a:lnSpc>
                          <a:spcPct val="100000"/>
                        </a:lnSpc>
                        <a:spcAft>
                          <a:spcPts val="0"/>
                        </a:spcAft>
                      </a:pPr>
                      <a:r>
                        <a:rPr lang="it-IT" sz="2000" dirty="0">
                          <a:latin typeface="+mj-lt"/>
                          <a:ea typeface="Times New Roman"/>
                          <a:cs typeface="Times New Roman"/>
                        </a:rPr>
                        <a:t>EXTRADIEGETICO</a:t>
                      </a:r>
                    </a:p>
                    <a:p>
                      <a:pPr algn="ctr">
                        <a:lnSpc>
                          <a:spcPct val="100000"/>
                        </a:lnSpc>
                        <a:spcAft>
                          <a:spcPts val="0"/>
                        </a:spcAft>
                      </a:pPr>
                      <a:r>
                        <a:rPr lang="it-IT" sz="2000" dirty="0">
                          <a:latin typeface="+mj-lt"/>
                          <a:ea typeface="Times New Roman"/>
                          <a:cs typeface="Times New Roman"/>
                        </a:rPr>
                        <a:t>racconto di primo grado</a:t>
                      </a:r>
                    </a:p>
                    <a:p>
                      <a:pPr algn="ctr">
                        <a:lnSpc>
                          <a:spcPct val="100000"/>
                        </a:lnSpc>
                        <a:spcAft>
                          <a:spcPts val="0"/>
                        </a:spcAft>
                      </a:pPr>
                      <a:r>
                        <a:rPr lang="it-IT" sz="2000" dirty="0">
                          <a:latin typeface="+mj-lt"/>
                          <a:ea typeface="Times New Roman"/>
                          <a:cs typeface="Times New Roman"/>
                        </a:rPr>
                        <a:t>(diegetico)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50"/>
                        </a:lnSpc>
                        <a:spcAft>
                          <a:spcPts val="0"/>
                        </a:spcAft>
                      </a:pPr>
                      <a:r>
                        <a:rPr lang="it-IT" sz="2000" dirty="0">
                          <a:latin typeface="+mj-lt"/>
                          <a:ea typeface="Times New Roman"/>
                          <a:cs typeface="Times New Roman"/>
                        </a:rPr>
                        <a:t>INTRADIEGETICO</a:t>
                      </a:r>
                    </a:p>
                    <a:p>
                      <a:pPr algn="ctr">
                        <a:lnSpc>
                          <a:spcPct val="100000"/>
                        </a:lnSpc>
                        <a:spcAft>
                          <a:spcPts val="0"/>
                        </a:spcAft>
                      </a:pPr>
                      <a:r>
                        <a:rPr lang="it-IT" sz="2000" dirty="0">
                          <a:latin typeface="+mj-lt"/>
                          <a:ea typeface="Times New Roman"/>
                          <a:cs typeface="Times New Roman"/>
                        </a:rPr>
                        <a:t>racconto di secondo grado</a:t>
                      </a:r>
                    </a:p>
                    <a:p>
                      <a:pPr algn="ctr">
                        <a:lnSpc>
                          <a:spcPct val="100000"/>
                        </a:lnSpc>
                        <a:spcAft>
                          <a:spcPts val="0"/>
                        </a:spcAft>
                      </a:pPr>
                      <a:r>
                        <a:rPr lang="it-IT" sz="2000" dirty="0">
                          <a:latin typeface="+mj-lt"/>
                          <a:ea typeface="Times New Roman"/>
                          <a:cs typeface="Times New Roman"/>
                        </a:rPr>
                        <a:t>(</a:t>
                      </a:r>
                      <a:r>
                        <a:rPr lang="it-IT" sz="2000" dirty="0" err="1">
                          <a:latin typeface="+mj-lt"/>
                          <a:ea typeface="Times New Roman"/>
                          <a:cs typeface="Times New Roman"/>
                        </a:rPr>
                        <a:t>metadiegetico</a:t>
                      </a:r>
                      <a:r>
                        <a:rPr lang="it-IT" sz="2000" dirty="0">
                          <a:latin typeface="+mj-lt"/>
                          <a:ea typeface="Times New Roman"/>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1589">
                <a:tc>
                  <a:txBody>
                    <a:bodyPr/>
                    <a:lstStyle/>
                    <a:p>
                      <a:pPr algn="ctr">
                        <a:lnSpc>
                          <a:spcPct val="100000"/>
                        </a:lnSpc>
                        <a:spcAft>
                          <a:spcPts val="0"/>
                        </a:spcAft>
                      </a:pPr>
                      <a:r>
                        <a:rPr lang="it-IT" sz="2000" dirty="0">
                          <a:latin typeface="+mj-lt"/>
                          <a:ea typeface="Times New Roman"/>
                          <a:cs typeface="Times New Roman"/>
                        </a:rPr>
                        <a:t>ETERODIEGETICO</a:t>
                      </a:r>
                    </a:p>
                    <a:p>
                      <a:pPr algn="ctr">
                        <a:lnSpc>
                          <a:spcPct val="100000"/>
                        </a:lnSpc>
                        <a:spcAft>
                          <a:spcPts val="0"/>
                        </a:spcAft>
                      </a:pPr>
                      <a:r>
                        <a:rPr lang="it-IT" sz="2000" dirty="0">
                          <a:latin typeface="+mj-lt"/>
                          <a:ea typeface="Times New Roman"/>
                          <a:cs typeface="Times New Roman"/>
                        </a:rPr>
                        <a:t>narratore assente</a:t>
                      </a:r>
                    </a:p>
                    <a:p>
                      <a:pPr algn="ctr">
                        <a:lnSpc>
                          <a:spcPct val="100000"/>
                        </a:lnSpc>
                        <a:spcAft>
                          <a:spcPts val="0"/>
                        </a:spcAft>
                      </a:pPr>
                      <a:r>
                        <a:rPr lang="it-IT" sz="2000" dirty="0">
                          <a:latin typeface="+mj-lt"/>
                          <a:ea typeface="Times New Roman"/>
                          <a:cs typeface="Times New Roman"/>
                        </a:rPr>
                        <a:t>dalla storia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50"/>
                        </a:lnSpc>
                        <a:spcAft>
                          <a:spcPts val="0"/>
                        </a:spcAft>
                      </a:pPr>
                      <a:r>
                        <a:rPr lang="it-IT" sz="2000">
                          <a:latin typeface="+mj-lt"/>
                          <a:ea typeface="Times New Roman"/>
                          <a:cs typeface="Times New Roman"/>
                        </a:rPr>
                        <a:t>Omero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50"/>
                        </a:lnSpc>
                        <a:spcAft>
                          <a:spcPts val="0"/>
                        </a:spcAft>
                      </a:pPr>
                      <a:r>
                        <a:rPr lang="it-IT" sz="2000">
                          <a:latin typeface="+mj-lt"/>
                          <a:ea typeface="Times New Roman"/>
                          <a:cs typeface="Times New Roman"/>
                        </a:rPr>
                        <a:t>Sherazade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8786">
                <a:tc>
                  <a:txBody>
                    <a:bodyPr/>
                    <a:lstStyle/>
                    <a:p>
                      <a:pPr algn="ctr">
                        <a:lnSpc>
                          <a:spcPct val="100000"/>
                        </a:lnSpc>
                        <a:spcAft>
                          <a:spcPts val="0"/>
                        </a:spcAft>
                      </a:pPr>
                      <a:r>
                        <a:rPr lang="it-IT" sz="2000" dirty="0">
                          <a:latin typeface="+mj-lt"/>
                          <a:ea typeface="Times New Roman"/>
                          <a:cs typeface="Times New Roman"/>
                        </a:rPr>
                        <a:t>OMODIEGETICO</a:t>
                      </a:r>
                    </a:p>
                    <a:p>
                      <a:pPr algn="ctr">
                        <a:lnSpc>
                          <a:spcPct val="100000"/>
                        </a:lnSpc>
                        <a:spcAft>
                          <a:spcPts val="0"/>
                        </a:spcAft>
                      </a:pPr>
                      <a:r>
                        <a:rPr lang="it-IT" sz="2000" dirty="0">
                          <a:latin typeface="+mj-lt"/>
                          <a:ea typeface="Times New Roman"/>
                          <a:cs typeface="Times New Roman"/>
                        </a:rPr>
                        <a:t>narratore presente</a:t>
                      </a:r>
                    </a:p>
                    <a:p>
                      <a:pPr algn="ctr">
                        <a:lnSpc>
                          <a:spcPct val="100000"/>
                        </a:lnSpc>
                        <a:spcAft>
                          <a:spcPts val="0"/>
                        </a:spcAft>
                      </a:pPr>
                      <a:r>
                        <a:rPr lang="it-IT" sz="2000" dirty="0">
                          <a:latin typeface="+mj-lt"/>
                          <a:ea typeface="Times New Roman"/>
                          <a:cs typeface="Times New Roman"/>
                        </a:rPr>
                        <a:t>nella storia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it-IT" sz="2000" dirty="0">
                          <a:latin typeface="+mj-lt"/>
                          <a:ea typeface="Times New Roman"/>
                          <a:cs typeface="Times New Roman"/>
                        </a:rPr>
                        <a:t>AUTODIEGETICO</a:t>
                      </a:r>
                    </a:p>
                    <a:p>
                      <a:pPr algn="ctr">
                        <a:lnSpc>
                          <a:spcPct val="100000"/>
                        </a:lnSpc>
                        <a:spcAft>
                          <a:spcPts val="0"/>
                        </a:spcAft>
                      </a:pPr>
                      <a:r>
                        <a:rPr lang="it-IT" sz="2000" dirty="0">
                          <a:latin typeface="+mj-lt"/>
                          <a:ea typeface="Times New Roman"/>
                          <a:cs typeface="Times New Roman"/>
                        </a:rPr>
                        <a:t>(Mattia Pascal, Zeno)</a:t>
                      </a:r>
                    </a:p>
                    <a:p>
                      <a:pPr algn="ctr">
                        <a:lnSpc>
                          <a:spcPct val="100000"/>
                        </a:lnSpc>
                        <a:spcAft>
                          <a:spcPts val="0"/>
                        </a:spcAft>
                      </a:pPr>
                      <a:endParaRPr lang="it-IT" sz="2000" dirty="0" smtClean="0">
                        <a:latin typeface="+mj-lt"/>
                        <a:ea typeface="Times New Roman"/>
                        <a:cs typeface="Times New Roman"/>
                      </a:endParaRPr>
                    </a:p>
                    <a:p>
                      <a:pPr algn="ctr">
                        <a:lnSpc>
                          <a:spcPct val="100000"/>
                        </a:lnSpc>
                        <a:spcAft>
                          <a:spcPts val="0"/>
                        </a:spcAft>
                      </a:pPr>
                      <a:r>
                        <a:rPr lang="it-IT" sz="2000" dirty="0" smtClean="0">
                          <a:latin typeface="+mj-lt"/>
                          <a:ea typeface="Times New Roman"/>
                          <a:cs typeface="Times New Roman"/>
                        </a:rPr>
                        <a:t>ALLODIEGETICO</a:t>
                      </a:r>
                      <a:endParaRPr lang="it-IT" sz="2000" dirty="0">
                        <a:latin typeface="+mj-lt"/>
                        <a:ea typeface="Times New Roman"/>
                        <a:cs typeface="Times New Roman"/>
                      </a:endParaRPr>
                    </a:p>
                    <a:p>
                      <a:pPr algn="ctr">
                        <a:lnSpc>
                          <a:spcPct val="100000"/>
                        </a:lnSpc>
                        <a:spcAft>
                          <a:spcPts val="0"/>
                        </a:spcAft>
                      </a:pPr>
                      <a:r>
                        <a:rPr lang="it-IT" sz="2000" dirty="0">
                          <a:latin typeface="+mj-lt"/>
                          <a:ea typeface="Times New Roman"/>
                          <a:cs typeface="Times New Roman"/>
                        </a:rPr>
                        <a:t>(</a:t>
                      </a:r>
                      <a:r>
                        <a:rPr lang="it-IT" sz="2000" dirty="0" err="1">
                          <a:latin typeface="+mj-lt"/>
                          <a:ea typeface="Times New Roman"/>
                          <a:cs typeface="Times New Roman"/>
                        </a:rPr>
                        <a:t>Ismahel</a:t>
                      </a:r>
                      <a:r>
                        <a:rPr lang="it-IT" sz="2000" dirty="0">
                          <a:latin typeface="+mj-lt"/>
                          <a:ea typeface="Times New Roman"/>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50"/>
                        </a:lnSpc>
                        <a:spcAft>
                          <a:spcPts val="0"/>
                        </a:spcAft>
                      </a:pPr>
                      <a:r>
                        <a:rPr lang="it-IT" sz="2000" dirty="0">
                          <a:latin typeface="+mj-lt"/>
                          <a:ea typeface="Times New Roman"/>
                          <a:cs typeface="Times New Roman"/>
                        </a:rPr>
                        <a:t>Ulisse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CasellaDiTesto 2"/>
          <p:cNvSpPr txBox="1"/>
          <p:nvPr/>
        </p:nvSpPr>
        <p:spPr>
          <a:xfrm>
            <a:off x="714348" y="500042"/>
            <a:ext cx="7929618" cy="1015663"/>
          </a:xfrm>
          <a:prstGeom prst="rect">
            <a:avLst/>
          </a:prstGeom>
          <a:noFill/>
        </p:spPr>
        <p:txBody>
          <a:bodyPr wrap="square" rtlCol="0">
            <a:spAutoFit/>
          </a:bodyPr>
          <a:lstStyle/>
          <a:p>
            <a:r>
              <a:rPr lang="it-IT" sz="2000" dirty="0"/>
              <a:t>In ogni racconto, quindi, il narratore viene definito dal suo </a:t>
            </a:r>
            <a:r>
              <a:rPr lang="it-IT" sz="2000" i="1" dirty="0"/>
              <a:t>livello narrativo</a:t>
            </a:r>
            <a:r>
              <a:rPr lang="it-IT" sz="2000" dirty="0"/>
              <a:t> (extra-diegetico o </a:t>
            </a:r>
            <a:r>
              <a:rPr lang="it-IT" sz="2000" dirty="0" err="1"/>
              <a:t>intra-diegetico</a:t>
            </a:r>
            <a:r>
              <a:rPr lang="it-IT" sz="2000" dirty="0"/>
              <a:t>) e dal suo </a:t>
            </a:r>
            <a:r>
              <a:rPr lang="it-IT" sz="2000" i="1" dirty="0"/>
              <a:t>rapporto con la storia</a:t>
            </a:r>
            <a:r>
              <a:rPr lang="it-IT" sz="2000" dirty="0"/>
              <a:t> (</a:t>
            </a:r>
            <a:r>
              <a:rPr lang="it-IT" sz="2000" dirty="0" err="1"/>
              <a:t>etero-diegetico</a:t>
            </a:r>
            <a:r>
              <a:rPr lang="it-IT" sz="2000" dirty="0"/>
              <a:t> o </a:t>
            </a:r>
            <a:r>
              <a:rPr lang="it-IT" sz="2000" dirty="0" err="1"/>
              <a:t>omo-diegetico</a:t>
            </a:r>
            <a:r>
              <a:rPr lang="it-IT" sz="2000" dirty="0"/>
              <a:t>), come risulta da questo schema riassuntivo: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214282" y="274638"/>
            <a:ext cx="8643998" cy="72547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rgbClr val="FF0000"/>
                </a:solidFill>
                <a:effectLst/>
                <a:uLnTx/>
                <a:uFillTx/>
                <a:latin typeface="+mj-lt"/>
                <a:ea typeface="+mj-ea"/>
                <a:cs typeface="+mj-cs"/>
              </a:rPr>
              <a:t>Il sapere del narratore</a:t>
            </a:r>
          </a:p>
        </p:txBody>
      </p:sp>
      <p:sp>
        <p:nvSpPr>
          <p:cNvPr id="3" name="CasellaDiTesto 2"/>
          <p:cNvSpPr txBox="1"/>
          <p:nvPr/>
        </p:nvSpPr>
        <p:spPr>
          <a:xfrm>
            <a:off x="428596" y="1714488"/>
            <a:ext cx="8286808" cy="3416320"/>
          </a:xfrm>
          <a:prstGeom prst="rect">
            <a:avLst/>
          </a:prstGeom>
          <a:noFill/>
        </p:spPr>
        <p:txBody>
          <a:bodyPr wrap="square" rtlCol="0">
            <a:spAutoFit/>
          </a:bodyPr>
          <a:lstStyle/>
          <a:p>
            <a:r>
              <a:rPr lang="it-IT" sz="2400" dirty="0"/>
              <a:t>In base alle conoscenze che ha della vicenda, il narratore può </a:t>
            </a:r>
            <a:r>
              <a:rPr lang="it-IT" sz="2400" dirty="0" smtClean="0"/>
              <a:t>essere:</a:t>
            </a:r>
          </a:p>
          <a:p>
            <a:r>
              <a:rPr lang="it-IT" sz="2400" b="1" i="1" dirty="0" smtClean="0"/>
              <a:t>onnisciente</a:t>
            </a:r>
            <a:r>
              <a:rPr lang="it-IT" sz="2400" dirty="0"/>
              <a:t>, quando conosce ogni fatto, ogni parola detta dai personaggi e ogni loro pensiero, anche quelli inespressi. Solo il narratore extradiegetico può essere realmente onnisciente, poiché un personaggio non potrebbe conoscere i pensieri degli </a:t>
            </a:r>
            <a:r>
              <a:rPr lang="it-IT" sz="2400" dirty="0" smtClean="0"/>
              <a:t>altri</a:t>
            </a:r>
            <a:r>
              <a:rPr lang="it-IT" sz="2400" dirty="0"/>
              <a:t>;</a:t>
            </a:r>
            <a:endParaRPr lang="it-IT" sz="2400" dirty="0" smtClean="0"/>
          </a:p>
          <a:p>
            <a:r>
              <a:rPr lang="it-IT" sz="2400" b="1" i="1" dirty="0" smtClean="0"/>
              <a:t>non </a:t>
            </a:r>
            <a:r>
              <a:rPr lang="it-IT" sz="2400" b="1" i="1" dirty="0"/>
              <a:t>onnisciente</a:t>
            </a:r>
            <a:r>
              <a:rPr lang="it-IT" sz="2400" dirty="0"/>
              <a:t>, quando conosce solo le cose che, nel mondo possibile del racconto, gli è dato di conoscere.</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3703</Words>
  <Application>Microsoft Office PowerPoint</Application>
  <PresentationFormat>Presentazione su schermo (4:3)</PresentationFormat>
  <Paragraphs>246</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Tema di Office</vt:lpstr>
      <vt:lpstr>Il testo narrativo</vt:lpstr>
      <vt:lpstr>La comunicazione</vt:lpstr>
      <vt:lpstr>La comunicazione e le sue funzioni</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testo narrativo</dc:title>
  <dc:creator>Zappella</dc:creator>
  <cp:lastModifiedBy>Zappella</cp:lastModifiedBy>
  <cp:revision>32</cp:revision>
  <dcterms:created xsi:type="dcterms:W3CDTF">2013-09-07T15:52:49Z</dcterms:created>
  <dcterms:modified xsi:type="dcterms:W3CDTF">2013-09-10T15:17:20Z</dcterms:modified>
</cp:coreProperties>
</file>