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2" y="-4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B5B800-67EB-4FC8-99C6-325F67932938}" type="datetimeFigureOut">
              <a:rPr lang="it-IT" smtClean="0"/>
              <a:t>11/09/2013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B5B800-67EB-4FC8-99C6-325F67932938}" type="datetimeFigureOut">
              <a:rPr lang="it-IT" smtClean="0"/>
              <a:t>11/09/2013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B5B800-67EB-4FC8-99C6-325F67932938}" type="datetimeFigureOut">
              <a:rPr lang="it-IT" smtClean="0"/>
              <a:t>11/09/2013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B5B800-67EB-4FC8-99C6-325F67932938}" type="datetimeFigureOut">
              <a:rPr lang="it-IT" smtClean="0"/>
              <a:t>11/09/2013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B5B800-67EB-4FC8-99C6-325F67932938}" type="datetimeFigureOut">
              <a:rPr lang="it-IT" smtClean="0"/>
              <a:t>11/09/2013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B5B800-67EB-4FC8-99C6-325F67932938}" type="datetimeFigureOut">
              <a:rPr lang="it-IT" smtClean="0"/>
              <a:t>11/09/2013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B5B800-67EB-4FC8-99C6-325F67932938}" type="datetimeFigureOut">
              <a:rPr lang="it-IT" smtClean="0"/>
              <a:t>11/09/2013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B5B800-67EB-4FC8-99C6-325F67932938}" type="datetimeFigureOut">
              <a:rPr lang="it-IT" smtClean="0"/>
              <a:t>11/09/2013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B5B800-67EB-4FC8-99C6-325F67932938}" type="datetimeFigureOut">
              <a:rPr lang="it-IT" smtClean="0"/>
              <a:t>11/09/2013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B5B800-67EB-4FC8-99C6-325F67932938}" type="datetimeFigureOut">
              <a:rPr lang="it-IT" smtClean="0"/>
              <a:t>11/09/2013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B5B800-67EB-4FC8-99C6-325F67932938}" type="datetimeFigureOut">
              <a:rPr lang="it-IT" smtClean="0"/>
              <a:t>11/09/2013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B548E6-6361-4B7B-BDA1-FCD3A6C89069}"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5B800-67EB-4FC8-99C6-325F67932938}" type="datetimeFigureOut">
              <a:rPr lang="it-IT" smtClean="0"/>
              <a:t>11/09/2013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48E6-6361-4B7B-BDA1-FCD3A6C89069}"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8.xml"/><Relationship Id="rId4" Type="http://schemas.openxmlformats.org/officeDocument/2006/relationships/slide" Target="slide14.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7.xml"/><Relationship Id="rId5" Type="http://schemas.openxmlformats.org/officeDocument/2006/relationships/image" Target="../media/image13.gif"/><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459041"/>
            <a:ext cx="7772400" cy="1470025"/>
          </a:xfrm>
        </p:spPr>
        <p:txBody>
          <a:bodyPr/>
          <a:lstStyle/>
          <a:p>
            <a:r>
              <a:rPr lang="it-IT" dirty="0" smtClean="0"/>
              <a:t>Il testo poetico</a:t>
            </a:r>
            <a:endParaRPr lang="it-IT" dirty="0"/>
          </a:p>
        </p:txBody>
      </p:sp>
      <p:sp>
        <p:nvSpPr>
          <p:cNvPr id="3" name="Sottotitolo 2"/>
          <p:cNvSpPr>
            <a:spLocks noGrp="1"/>
          </p:cNvSpPr>
          <p:nvPr>
            <p:ph type="subTitle" idx="1"/>
          </p:nvPr>
        </p:nvSpPr>
        <p:spPr>
          <a:xfrm>
            <a:off x="1371600" y="3886200"/>
            <a:ext cx="6400800" cy="2543196"/>
          </a:xfrm>
        </p:spPr>
        <p:txBody>
          <a:bodyPr>
            <a:normAutofit lnSpcReduction="10000"/>
          </a:bodyPr>
          <a:lstStyle/>
          <a:p>
            <a:r>
              <a:rPr lang="it-IT" sz="2400" dirty="0" smtClean="0">
                <a:hlinkClick r:id="rId2" action="ppaction://hlinksldjump"/>
              </a:rPr>
              <a:t>1. Verso e accento metrico</a:t>
            </a:r>
            <a:endParaRPr lang="it-IT" sz="2400" dirty="0" smtClean="0"/>
          </a:p>
          <a:p>
            <a:r>
              <a:rPr lang="it-IT" sz="2400" dirty="0" smtClean="0">
                <a:hlinkClick r:id="rId3" action="ppaction://hlinksldjump"/>
              </a:rPr>
              <a:t>2. I versi della tradizione poetica italiana</a:t>
            </a:r>
            <a:endParaRPr lang="it-IT" sz="2400" dirty="0" smtClean="0"/>
          </a:p>
          <a:p>
            <a:r>
              <a:rPr lang="it-IT" sz="2400" dirty="0" smtClean="0">
                <a:hlinkClick r:id="rId4" action="ppaction://hlinksldjump"/>
              </a:rPr>
              <a:t>3. Il sistema delle rime</a:t>
            </a:r>
            <a:endParaRPr lang="it-IT" sz="2400" dirty="0" smtClean="0"/>
          </a:p>
          <a:p>
            <a:r>
              <a:rPr lang="it-IT" sz="2400" dirty="0" smtClean="0">
                <a:hlinkClick r:id="rId5" action="ppaction://hlinksldjump"/>
              </a:rPr>
              <a:t>4. Il sistema delle strofe</a:t>
            </a:r>
            <a:endParaRPr lang="it-IT" sz="2400" dirty="0" smtClean="0"/>
          </a:p>
          <a:p>
            <a:r>
              <a:rPr lang="it-IT" sz="2400" dirty="0" smtClean="0">
                <a:hlinkClick r:id="rId6" action="ppaction://hlinksldjump"/>
              </a:rPr>
              <a:t>5. I generi e le forme</a:t>
            </a:r>
            <a:endParaRPr lang="it-IT" sz="2400" dirty="0" smtClean="0"/>
          </a:p>
          <a:p>
            <a:r>
              <a:rPr lang="it-IT" sz="2400" dirty="0" smtClean="0"/>
              <a:t>6. Le figure retoriche</a:t>
            </a:r>
            <a:endParaRPr lang="it-IT" sz="2400" dirty="0"/>
          </a:p>
        </p:txBody>
      </p:sp>
      <p:pic>
        <p:nvPicPr>
          <p:cNvPr id="12290" name="Picture 2" descr="http://www.luzappy.eu/testo_poetico/libri.jpg"/>
          <p:cNvPicPr>
            <a:picLocks noChangeAspect="1" noChangeArrowheads="1"/>
          </p:cNvPicPr>
          <p:nvPr/>
        </p:nvPicPr>
        <p:blipFill>
          <a:blip r:embed="rId7"/>
          <a:srcRect/>
          <a:stretch>
            <a:fillRect/>
          </a:stretch>
        </p:blipFill>
        <p:spPr bwMode="auto">
          <a:xfrm>
            <a:off x="2571736" y="114295"/>
            <a:ext cx="3657600" cy="27432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285728"/>
            <a:ext cx="8858312" cy="923330"/>
          </a:xfrm>
          <a:prstGeom prst="rect">
            <a:avLst/>
          </a:prstGeom>
          <a:noFill/>
        </p:spPr>
        <p:txBody>
          <a:bodyPr wrap="square" rtlCol="0">
            <a:spAutoFit/>
          </a:bodyPr>
          <a:lstStyle/>
          <a:p>
            <a:r>
              <a:rPr lang="it-IT" dirty="0"/>
              <a:t>Potete dunque imbattervi in un verso dal ritmo lento e solenne come questo, che apre una canzone di Leopardi, </a:t>
            </a:r>
            <a:r>
              <a:rPr lang="it-IT" i="1" dirty="0"/>
              <a:t>Ultimo canto di Saffo</a:t>
            </a:r>
            <a:r>
              <a:rPr lang="it-IT" dirty="0"/>
              <a:t>:</a:t>
            </a:r>
          </a:p>
          <a:p>
            <a:pPr algn="ctr"/>
            <a:r>
              <a:rPr lang="it-IT" dirty="0" smtClean="0">
                <a:latin typeface="Book Antiqua" pitchFamily="18" charset="0"/>
              </a:rPr>
              <a:t>Placida notte e verecondo raggio</a:t>
            </a:r>
            <a:endParaRPr lang="it-IT" dirty="0">
              <a:latin typeface="Book Antiqua" pitchFamily="18" charset="0"/>
            </a:endParaRPr>
          </a:p>
        </p:txBody>
      </p:sp>
      <p:pic>
        <p:nvPicPr>
          <p:cNvPr id="22530" name="Picture 2" descr="http://www.luzappy.eu/testo_poetico/tav090.GIF"/>
          <p:cNvPicPr>
            <a:picLocks noChangeAspect="1" noChangeArrowheads="1"/>
          </p:cNvPicPr>
          <p:nvPr/>
        </p:nvPicPr>
        <p:blipFill>
          <a:blip r:embed="rId2"/>
          <a:srcRect/>
          <a:stretch>
            <a:fillRect/>
          </a:stretch>
        </p:blipFill>
        <p:spPr bwMode="auto">
          <a:xfrm>
            <a:off x="1339213" y="1214422"/>
            <a:ext cx="6090307" cy="1071570"/>
          </a:xfrm>
          <a:prstGeom prst="rect">
            <a:avLst/>
          </a:prstGeom>
          <a:noFill/>
        </p:spPr>
      </p:pic>
      <p:sp>
        <p:nvSpPr>
          <p:cNvPr id="4" name="CasellaDiTesto 3"/>
          <p:cNvSpPr txBox="1"/>
          <p:nvPr/>
        </p:nvSpPr>
        <p:spPr>
          <a:xfrm>
            <a:off x="142876" y="3148612"/>
            <a:ext cx="8858280" cy="923330"/>
          </a:xfrm>
          <a:prstGeom prst="rect">
            <a:avLst/>
          </a:prstGeom>
          <a:noFill/>
        </p:spPr>
        <p:txBody>
          <a:bodyPr wrap="square" rtlCol="0">
            <a:spAutoFit/>
          </a:bodyPr>
          <a:lstStyle/>
          <a:p>
            <a:r>
              <a:rPr lang="it-IT" dirty="0"/>
              <a:t>Oppure può anche capitarvi di leggere un endecasillabo ossessivo nel ritmo come questo di Pascoli, in </a:t>
            </a:r>
            <a:r>
              <a:rPr lang="it-IT" i="1" dirty="0"/>
              <a:t>Tuono</a:t>
            </a:r>
            <a:r>
              <a:rPr lang="it-IT" dirty="0"/>
              <a:t>:</a:t>
            </a:r>
          </a:p>
          <a:p>
            <a:pPr algn="ctr"/>
            <a:r>
              <a:rPr lang="it-IT" dirty="0" smtClean="0">
                <a:latin typeface="Book Antiqua" pitchFamily="18" charset="0"/>
              </a:rPr>
              <a:t>Rimbombò rimbalzò, rotolò cupo</a:t>
            </a:r>
            <a:endParaRPr lang="it-IT" dirty="0">
              <a:latin typeface="Book Antiqua" pitchFamily="18" charset="0"/>
            </a:endParaRPr>
          </a:p>
        </p:txBody>
      </p:sp>
      <p:pic>
        <p:nvPicPr>
          <p:cNvPr id="22532" name="Picture 4" descr="http://www.luzappy.eu/testo_poetico/tav100.GIF"/>
          <p:cNvPicPr>
            <a:picLocks noChangeAspect="1" noChangeArrowheads="1"/>
          </p:cNvPicPr>
          <p:nvPr/>
        </p:nvPicPr>
        <p:blipFill>
          <a:blip r:embed="rId3"/>
          <a:srcRect/>
          <a:stretch>
            <a:fillRect/>
          </a:stretch>
        </p:blipFill>
        <p:spPr bwMode="auto">
          <a:xfrm>
            <a:off x="1357290" y="4143380"/>
            <a:ext cx="6090307" cy="1071570"/>
          </a:xfrm>
          <a:prstGeom prst="rect">
            <a:avLst/>
          </a:prstGeom>
          <a:noFill/>
        </p:spPr>
      </p:pic>
      <p:pic>
        <p:nvPicPr>
          <p:cNvPr id="22536" name="Picture 8" descr="http://www.luzappy.eu/testo_poetico/back17.gif">
            <a:hlinkClick r:id="rId4" action="ppaction://hlinksldjump"/>
          </p:cNvPr>
          <p:cNvPicPr>
            <a:picLocks noChangeAspect="1" noChangeArrowheads="1" noCrop="1"/>
          </p:cNvPicPr>
          <p:nvPr/>
        </p:nvPicPr>
        <p:blipFill>
          <a:blip r:embed="rId5"/>
          <a:srcRect/>
          <a:stretch>
            <a:fillRect/>
          </a:stretch>
        </p:blipFill>
        <p:spPr bwMode="auto">
          <a:xfrm>
            <a:off x="4500562" y="5786454"/>
            <a:ext cx="952500" cy="571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fade">
                                      <p:cBhvr>
                                        <p:cTn id="12" dur="20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6"/>
                                        </p:tgtEl>
                                        <p:attrNameLst>
                                          <p:attrName>style.visibility</p:attrName>
                                        </p:attrNameLst>
                                      </p:cBhvr>
                                      <p:to>
                                        <p:strVal val="visible"/>
                                      </p:to>
                                    </p:set>
                                    <p:animEffect transition="in" filter="fade">
                                      <p:cBhvr>
                                        <p:cTn id="17" dur="20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85720" y="71414"/>
            <a:ext cx="8401080" cy="1000132"/>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2. I versi della tradizione poetica italiana</a:t>
            </a:r>
            <a:endParaRPr kumimoji="0" lang="it-IT" sz="3600" b="0" i="0" u="none" strike="noStrike" kern="1200" cap="none" spc="0" normalizeH="0" baseline="0" noProof="0" dirty="0" smtClean="0">
              <a:ln>
                <a:noFill/>
              </a:ln>
              <a:solidFill>
                <a:srgbClr val="FF0000"/>
              </a:solidFill>
              <a:effectLst/>
              <a:uLnTx/>
              <a:uFillTx/>
              <a:latin typeface="+mj-lt"/>
              <a:ea typeface="+mj-ea"/>
              <a:cs typeface="+mj-cs"/>
            </a:endParaRPr>
          </a:p>
        </p:txBody>
      </p:sp>
      <p:graphicFrame>
        <p:nvGraphicFramePr>
          <p:cNvPr id="3" name="Tabella 2"/>
          <p:cNvGraphicFramePr>
            <a:graphicFrameLocks noGrp="1"/>
          </p:cNvGraphicFramePr>
          <p:nvPr/>
        </p:nvGraphicFramePr>
        <p:xfrm>
          <a:off x="428594" y="768616"/>
          <a:ext cx="8358248" cy="5604536"/>
        </p:xfrm>
        <a:graphic>
          <a:graphicData uri="http://schemas.openxmlformats.org/drawingml/2006/table">
            <a:tbl>
              <a:tblPr/>
              <a:tblGrid>
                <a:gridCol w="1500200"/>
                <a:gridCol w="887873"/>
                <a:gridCol w="2626875"/>
                <a:gridCol w="1701503"/>
                <a:gridCol w="1641797"/>
              </a:tblGrid>
              <a:tr h="457674">
                <a:tc>
                  <a:txBody>
                    <a:bodyPr/>
                    <a:lstStyle/>
                    <a:p>
                      <a:pPr algn="ctr">
                        <a:lnSpc>
                          <a:spcPct val="115000"/>
                        </a:lnSpc>
                        <a:spcBef>
                          <a:spcPts val="125"/>
                        </a:spcBef>
                        <a:spcAft>
                          <a:spcPts val="125"/>
                        </a:spcAft>
                      </a:pPr>
                      <a:r>
                        <a:rPr lang="it-IT" sz="1800" b="1" cap="small" dirty="0">
                          <a:solidFill>
                            <a:srgbClr val="FF0000"/>
                          </a:solidFill>
                          <a:latin typeface="Tw Cen MT"/>
                          <a:ea typeface="Times New Roman"/>
                          <a:cs typeface="Times New Roman"/>
                        </a:rPr>
                        <a:t>verso</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5"/>
                        </a:spcBef>
                        <a:spcAft>
                          <a:spcPts val="125"/>
                        </a:spcAft>
                      </a:pPr>
                      <a:r>
                        <a:rPr lang="it-IT" sz="1800" b="1" cap="small" dirty="0" smtClean="0">
                          <a:solidFill>
                            <a:srgbClr val="FF0000"/>
                          </a:solidFill>
                          <a:latin typeface="Tw Cen MT"/>
                          <a:ea typeface="Times New Roman"/>
                          <a:cs typeface="Times New Roman"/>
                        </a:rPr>
                        <a:t>sillabe</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5"/>
                        </a:spcBef>
                        <a:spcAft>
                          <a:spcPts val="125"/>
                        </a:spcAft>
                      </a:pPr>
                      <a:r>
                        <a:rPr lang="it-IT" sz="1800" b="1" cap="small" dirty="0">
                          <a:solidFill>
                            <a:srgbClr val="FF0000"/>
                          </a:solidFill>
                          <a:latin typeface="Tw Cen MT"/>
                          <a:ea typeface="Times New Roman"/>
                          <a:cs typeface="Times New Roman"/>
                        </a:rPr>
                        <a:t>esempi</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5"/>
                        </a:spcBef>
                        <a:spcAft>
                          <a:spcPts val="125"/>
                        </a:spcAft>
                      </a:pPr>
                      <a:r>
                        <a:rPr lang="it-IT" sz="1800" b="1" cap="small" dirty="0">
                          <a:solidFill>
                            <a:srgbClr val="FF0000"/>
                          </a:solidFill>
                          <a:latin typeface="Tw Cen MT"/>
                          <a:ea typeface="Times New Roman"/>
                          <a:cs typeface="Times New Roman"/>
                        </a:rPr>
                        <a:t>accento </a:t>
                      </a:r>
                      <a:r>
                        <a:rPr lang="it-IT" sz="1800" b="1" cap="small" dirty="0" smtClean="0">
                          <a:solidFill>
                            <a:srgbClr val="FF0000"/>
                          </a:solidFill>
                          <a:latin typeface="Tw Cen MT"/>
                          <a:ea typeface="Times New Roman"/>
                          <a:cs typeface="Times New Roman"/>
                        </a:rPr>
                        <a:t>rit.</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5"/>
                        </a:spcBef>
                        <a:spcAft>
                          <a:spcPts val="125"/>
                        </a:spcAft>
                      </a:pPr>
                      <a:r>
                        <a:rPr lang="it-IT" sz="1800" b="1" cap="small" dirty="0">
                          <a:solidFill>
                            <a:srgbClr val="FF0000"/>
                          </a:solidFill>
                          <a:latin typeface="Tw Cen MT"/>
                          <a:ea typeface="Times New Roman"/>
                          <a:cs typeface="Times New Roman"/>
                        </a:rPr>
                        <a:t>osservazioni</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400">
                <a:tc>
                  <a:txBody>
                    <a:bodyPr/>
                    <a:lstStyle/>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r>
                        <a:rPr lang="it-IT" sz="1800" b="1" dirty="0" smtClean="0">
                          <a:latin typeface="Arial"/>
                          <a:ea typeface="Times New Roman"/>
                          <a:cs typeface="Times New Roman"/>
                        </a:rPr>
                        <a:t>Bisillabo</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endParaRPr lang="it-IT" sz="1800" dirty="0" smtClean="0">
                        <a:latin typeface="Arial"/>
                        <a:ea typeface="Times New Roman"/>
                        <a:cs typeface="Times New Roman"/>
                      </a:endParaRPr>
                    </a:p>
                    <a:p>
                      <a:pPr algn="ctr">
                        <a:lnSpc>
                          <a:spcPts val="1000"/>
                        </a:lnSpc>
                        <a:spcBef>
                          <a:spcPts val="125"/>
                        </a:spcBef>
                        <a:spcAft>
                          <a:spcPts val="125"/>
                        </a:spcAft>
                      </a:pPr>
                      <a:r>
                        <a:rPr lang="it-IT" sz="1800" dirty="0" smtClean="0">
                          <a:latin typeface="Arial"/>
                          <a:ea typeface="Times New Roman"/>
                          <a:cs typeface="Times New Roman"/>
                        </a:rPr>
                        <a:t>2</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S</a:t>
                      </a:r>
                      <a:r>
                        <a:rPr lang="it-IT" sz="1800" b="0" dirty="0" smtClean="0">
                          <a:solidFill>
                            <a:srgbClr val="FF0000"/>
                          </a:solidFill>
                          <a:latin typeface="Book Antiqua" pitchFamily="18" charset="0"/>
                          <a:ea typeface="Times New Roman"/>
                          <a:cs typeface="Times New Roman"/>
                        </a:rPr>
                        <a:t>o</a:t>
                      </a:r>
                      <a:r>
                        <a:rPr lang="it-IT" sz="1800" b="0" dirty="0" smtClean="0">
                          <a:latin typeface="Book Antiqua" pitchFamily="18" charset="0"/>
                          <a:ea typeface="Times New Roman"/>
                          <a:cs typeface="Times New Roman"/>
                        </a:rPr>
                        <a:t>lo (</a:t>
                      </a:r>
                      <a:r>
                        <a:rPr lang="it-IT" sz="1800" b="0" dirty="0">
                          <a:latin typeface="Book Antiqua" pitchFamily="18" charset="0"/>
                          <a:ea typeface="Times New Roman"/>
                          <a:cs typeface="Times New Roman"/>
                        </a:rPr>
                        <a:t>G. Ungaretti)</a:t>
                      </a:r>
                      <a:endParaRPr lang="it-IT" sz="1800" b="0" dirty="0">
                        <a:latin typeface="Book Antiqua" pitchFamily="18" charset="0"/>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endParaRPr lang="it-IT" sz="1800" dirty="0" smtClean="0">
                        <a:latin typeface="Tw Cen MT"/>
                        <a:ea typeface="Times New Roman"/>
                        <a:cs typeface="Times New Roman"/>
                      </a:endParaRPr>
                    </a:p>
                    <a:p>
                      <a:pPr algn="ctr">
                        <a:lnSpc>
                          <a:spcPts val="1000"/>
                        </a:lnSpc>
                        <a:spcBef>
                          <a:spcPts val="125"/>
                        </a:spcBef>
                        <a:spcAft>
                          <a:spcPts val="125"/>
                        </a:spcAft>
                      </a:pPr>
                      <a:r>
                        <a:rPr lang="it-IT" sz="1800" dirty="0" smtClean="0">
                          <a:latin typeface="Tw Cen MT"/>
                          <a:ea typeface="Times New Roman"/>
                          <a:cs typeface="Times New Roman"/>
                        </a:rPr>
                        <a:t>1</a:t>
                      </a:r>
                      <a:r>
                        <a:rPr lang="it-IT" sz="1800" dirty="0">
                          <a:latin typeface="Tw Cen MT"/>
                          <a:ea typeface="Times New Roman"/>
                          <a:cs typeface="Times New Roman"/>
                        </a:rPr>
                        <a:t>° </a:t>
                      </a:r>
                      <a:r>
                        <a:rPr lang="it-IT" sz="1800" dirty="0" smtClean="0">
                          <a:latin typeface="Tw Cen MT"/>
                          <a:ea typeface="Times New Roman"/>
                          <a:cs typeface="Times New Roman"/>
                        </a:rPr>
                        <a:t>sillaba</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pPr>
                      <a:r>
                        <a:rPr lang="it-IT" sz="1800">
                          <a:latin typeface="Times New Roman"/>
                          <a:ea typeface="Times New Roman"/>
                          <a:cs typeface="Times New Roman"/>
                        </a:rPr>
                        <a:t> </a:t>
                      </a:r>
                      <a:endParaRPr lang="it-IT" sz="180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8803">
                <a:tc>
                  <a:txBody>
                    <a:bodyPr/>
                    <a:lstStyle/>
                    <a:p>
                      <a:pPr algn="l">
                        <a:lnSpc>
                          <a:spcPts val="1000"/>
                        </a:lnSpc>
                        <a:spcBef>
                          <a:spcPts val="125"/>
                        </a:spcBef>
                        <a:spcAft>
                          <a:spcPts val="125"/>
                        </a:spcAft>
                      </a:pPr>
                      <a:r>
                        <a:rPr lang="it-IT" sz="1800" b="1" dirty="0" smtClean="0">
                          <a:latin typeface="Arial"/>
                          <a:ea typeface="Times New Roman"/>
                          <a:cs typeface="Times New Roman"/>
                        </a:rPr>
                        <a:t>Trisillabo</a:t>
                      </a: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3</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Si t</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ce</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non s'</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de</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err="1">
                          <a:latin typeface="Book Antiqua" pitchFamily="18" charset="0"/>
                          <a:ea typeface="Times New Roman"/>
                          <a:cs typeface="Times New Roman"/>
                        </a:rPr>
                        <a:t>rom</a:t>
                      </a:r>
                      <a:r>
                        <a:rPr lang="it-IT" sz="1800" b="0" dirty="0" err="1">
                          <a:solidFill>
                            <a:srgbClr val="FF0000"/>
                          </a:solidFill>
                          <a:latin typeface="Book Antiqua" pitchFamily="18" charset="0"/>
                          <a:ea typeface="Times New Roman"/>
                          <a:cs typeface="Times New Roman"/>
                        </a:rPr>
                        <a:t>o</a:t>
                      </a:r>
                      <a:r>
                        <a:rPr lang="it-IT" sz="1800" b="0" dirty="0" err="1">
                          <a:latin typeface="Book Antiqua" pitchFamily="18" charset="0"/>
                          <a:ea typeface="Times New Roman"/>
                          <a:cs typeface="Times New Roman"/>
                        </a:rPr>
                        <a:t>re</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di s</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rta</a:t>
                      </a:r>
                      <a:endParaRPr lang="it-IT" sz="1800" b="0" dirty="0">
                        <a:latin typeface="Book Antiqua" pitchFamily="18" charset="0"/>
                        <a:ea typeface="Calibri"/>
                        <a:cs typeface="Times New Roman"/>
                      </a:endParaRPr>
                    </a:p>
                    <a:p>
                      <a:pPr algn="r">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(A. Palazzeschi</a:t>
                      </a:r>
                      <a:r>
                        <a:rPr lang="it-IT" sz="1800" b="0" dirty="0" smtClean="0">
                          <a:latin typeface="Book Antiqua" pitchFamily="18" charset="0"/>
                          <a:ea typeface="Times New Roman"/>
                          <a:cs typeface="Times New Roman"/>
                        </a:rPr>
                        <a:t>)</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2°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a:t>
                      </a:r>
                      <a:r>
                        <a:rPr lang="it-IT" sz="1800" dirty="0" smtClean="0">
                          <a:latin typeface="Tw Cen MT"/>
                          <a:ea typeface="Times New Roman"/>
                          <a:cs typeface="Times New Roman"/>
                        </a:rPr>
                        <a:t>sillaba</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Ha un solo ictus: sulla 1 e sulla 3 sillaba</a:t>
                      </a:r>
                      <a:r>
                        <a:rPr lang="it-IT" sz="1800" dirty="0" smtClean="0">
                          <a:latin typeface="Tw Cen MT"/>
                          <a:ea typeface="Times New Roman"/>
                          <a:cs typeface="Times New Roman"/>
                        </a:rPr>
                        <a:t>.</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642">
                <a:tc>
                  <a:txBody>
                    <a:bodyPr/>
                    <a:lstStyle/>
                    <a:p>
                      <a:pPr algn="l">
                        <a:lnSpc>
                          <a:spcPct val="100000"/>
                        </a:lnSpc>
                        <a:spcBef>
                          <a:spcPts val="125"/>
                        </a:spcBef>
                        <a:spcAft>
                          <a:spcPts val="125"/>
                        </a:spcAft>
                      </a:pPr>
                      <a:r>
                        <a:rPr lang="it-IT" sz="1800" b="1" dirty="0" smtClean="0">
                          <a:latin typeface="Arial"/>
                          <a:ea typeface="Times New Roman"/>
                          <a:cs typeface="Times New Roman"/>
                        </a:rPr>
                        <a:t>Quadrisillabo</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4</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cco il m</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ndo</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vu</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to e t</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ndo,</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lza, sc</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nde,</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b</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lza e spl</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nde</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(A. Boito</a:t>
                      </a:r>
                      <a:r>
                        <a:rPr lang="it-IT" sz="1800" b="0" dirty="0" smtClean="0">
                          <a:latin typeface="Book Antiqua" pitchFamily="18" charset="0"/>
                          <a:ea typeface="Times New Roman"/>
                          <a:cs typeface="Times New Roman"/>
                        </a:rPr>
                        <a:t>)</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1° e 3°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1° e 3°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1° e 3°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1° e 3° </a:t>
                      </a:r>
                      <a:r>
                        <a:rPr lang="it-IT" sz="1800" dirty="0" smtClean="0">
                          <a:latin typeface="Tw Cen MT"/>
                          <a:ea typeface="Times New Roman"/>
                          <a:cs typeface="Times New Roman"/>
                        </a:rPr>
                        <a:t>sillaba</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Ha due ictus: sulla 1 e sulla 3 sillaba</a:t>
                      </a:r>
                      <a:r>
                        <a:rPr lang="it-IT" sz="1800" dirty="0" smtClean="0">
                          <a:latin typeface="Tw Cen MT"/>
                          <a:ea typeface="Times New Roman"/>
                          <a:cs typeface="Times New Roman"/>
                        </a:rPr>
                        <a:t>.</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642">
                <a:tc>
                  <a:txBody>
                    <a:bodyPr/>
                    <a:lstStyle/>
                    <a:p>
                      <a:pPr algn="l">
                        <a:lnSpc>
                          <a:spcPts val="1000"/>
                        </a:lnSpc>
                        <a:spcBef>
                          <a:spcPts val="125"/>
                        </a:spcBef>
                        <a:spcAft>
                          <a:spcPts val="125"/>
                        </a:spcAft>
                      </a:pPr>
                      <a:r>
                        <a:rPr lang="it-IT" sz="1800" b="1" dirty="0" smtClean="0">
                          <a:latin typeface="Arial"/>
                          <a:ea typeface="Times New Roman"/>
                          <a:cs typeface="Times New Roman"/>
                        </a:rPr>
                        <a:t>Quinario</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5</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Il m</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rbo inf</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ria</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il p</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n ti m</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nca:</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sul p</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nte sv</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ntola</a:t>
                      </a:r>
                      <a:endParaRPr lang="it-IT" sz="1800" b="0" dirty="0">
                        <a:latin typeface="Book Antiqua" pitchFamily="18" charset="0"/>
                        <a:ea typeface="Calibri"/>
                        <a:cs typeface="Times New Roman"/>
                      </a:endParaRPr>
                    </a:p>
                    <a:p>
                      <a:pPr algn="l">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bandi</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ra bi</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nca</a:t>
                      </a:r>
                      <a:endParaRPr lang="it-IT" sz="1800" b="0" dirty="0">
                        <a:latin typeface="Book Antiqua" pitchFamily="18" charset="0"/>
                        <a:ea typeface="Calibri"/>
                        <a:cs typeface="Times New Roman"/>
                      </a:endParaRPr>
                    </a:p>
                    <a:p>
                      <a:pPr algn="r">
                        <a:lnSpc>
                          <a:spcPct val="100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(A. </a:t>
                      </a:r>
                      <a:r>
                        <a:rPr lang="it-IT" sz="1800" b="0" dirty="0" err="1">
                          <a:latin typeface="Book Antiqua" pitchFamily="18" charset="0"/>
                          <a:ea typeface="Times New Roman"/>
                          <a:cs typeface="Times New Roman"/>
                        </a:rPr>
                        <a:t>Fusinato</a:t>
                      </a:r>
                      <a:r>
                        <a:rPr lang="it-IT" sz="1800" b="0" dirty="0" smtClean="0">
                          <a:latin typeface="Book Antiqua" pitchFamily="18" charset="0"/>
                          <a:ea typeface="Times New Roman"/>
                          <a:cs typeface="Times New Roman"/>
                        </a:rPr>
                        <a:t>)</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2° e 4°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4°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4°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4° </a:t>
                      </a:r>
                      <a:r>
                        <a:rPr lang="it-IT" sz="1800" dirty="0" smtClean="0">
                          <a:latin typeface="Tw Cen MT"/>
                          <a:ea typeface="Times New Roman"/>
                          <a:cs typeface="Times New Roman"/>
                        </a:rPr>
                        <a:t>sillaba</a:t>
                      </a: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Ha due ictus: uno fisso sulla 4 sillaba, l'altro mobile</a:t>
                      </a:r>
                      <a:r>
                        <a:rPr lang="it-IT" sz="1800" dirty="0" smtClean="0">
                          <a:latin typeface="Tw Cen MT"/>
                          <a:ea typeface="Times New Roman"/>
                          <a:cs typeface="Times New Roman"/>
                        </a:rPr>
                        <a:t>.</a:t>
                      </a:r>
                      <a:endParaRPr lang="it-IT" sz="1800" dirty="0">
                        <a:latin typeface="Times New Roman"/>
                        <a:ea typeface="Calibri"/>
                        <a:cs typeface="Times New Roman"/>
                      </a:endParaRPr>
                    </a:p>
                  </a:txBody>
                  <a:tcPr marL="7171" marR="7171" marT="7171" marB="71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14282" y="214290"/>
          <a:ext cx="8572560" cy="6108637"/>
        </p:xfrm>
        <a:graphic>
          <a:graphicData uri="http://schemas.openxmlformats.org/drawingml/2006/table">
            <a:tbl>
              <a:tblPr/>
              <a:tblGrid>
                <a:gridCol w="1371610"/>
                <a:gridCol w="628654"/>
                <a:gridCol w="3143271"/>
                <a:gridCol w="1643075"/>
                <a:gridCol w="1785950"/>
              </a:tblGrid>
              <a:tr h="0">
                <a:tc>
                  <a:txBody>
                    <a:bodyPr/>
                    <a:lstStyle/>
                    <a:p>
                      <a:pPr algn="l">
                        <a:lnSpc>
                          <a:spcPts val="1000"/>
                        </a:lnSpc>
                        <a:spcBef>
                          <a:spcPts val="125"/>
                        </a:spcBef>
                        <a:spcAft>
                          <a:spcPts val="125"/>
                        </a:spcAft>
                      </a:pPr>
                      <a:r>
                        <a:rPr lang="it-IT" sz="1800" b="1" dirty="0">
                          <a:latin typeface="Arial"/>
                          <a:ea typeface="Times New Roman"/>
                          <a:cs typeface="Times New Roman"/>
                        </a:rPr>
                        <a:t>senario</a:t>
                      </a: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6</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Sul chi</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so quad</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rno</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di v</a:t>
                      </a:r>
                      <a:r>
                        <a:rPr lang="it-IT" sz="1800" b="0" dirty="0" smtClean="0">
                          <a:solidFill>
                            <a:srgbClr val="FF0000"/>
                          </a:solidFill>
                          <a:latin typeface="Book Antiqua" pitchFamily="18" charset="0"/>
                          <a:ea typeface="Times New Roman"/>
                          <a:cs typeface="Times New Roman"/>
                        </a:rPr>
                        <a:t>a</a:t>
                      </a:r>
                      <a:r>
                        <a:rPr lang="it-IT" sz="1800" b="0" dirty="0" smtClean="0">
                          <a:latin typeface="Book Antiqua" pitchFamily="18" charset="0"/>
                          <a:ea typeface="Times New Roman"/>
                          <a:cs typeface="Times New Roman"/>
                        </a:rPr>
                        <a:t>ti fam</a:t>
                      </a:r>
                      <a:r>
                        <a:rPr lang="it-IT" sz="1800" b="0" dirty="0" smtClean="0">
                          <a:solidFill>
                            <a:srgbClr val="FF0000"/>
                          </a:solidFill>
                          <a:latin typeface="Book Antiqua" pitchFamily="18" charset="0"/>
                          <a:ea typeface="Times New Roman"/>
                          <a:cs typeface="Times New Roman"/>
                        </a:rPr>
                        <a:t>o</a:t>
                      </a:r>
                      <a:r>
                        <a:rPr lang="it-IT" sz="1800" b="0" dirty="0" smtClean="0">
                          <a:latin typeface="Book Antiqua" pitchFamily="18" charset="0"/>
                          <a:ea typeface="Times New Roman"/>
                          <a:cs typeface="Times New Roman"/>
                        </a:rPr>
                        <a:t>si</a:t>
                      </a:r>
                      <a:endParaRPr lang="it-IT" sz="1800" b="0" dirty="0" smtClean="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dal </a:t>
                      </a:r>
                      <a:r>
                        <a:rPr lang="it-IT" sz="1800" b="0" dirty="0">
                          <a:latin typeface="Book Antiqua" pitchFamily="18" charset="0"/>
                          <a:ea typeface="Times New Roman"/>
                          <a:cs typeface="Times New Roman"/>
                        </a:rPr>
                        <a:t>m</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sco mat</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rno</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lont</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na rip</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si</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(G. </a:t>
                      </a:r>
                      <a:r>
                        <a:rPr lang="it-IT" sz="1800" b="0" dirty="0" err="1">
                          <a:latin typeface="Book Antiqua" pitchFamily="18" charset="0"/>
                          <a:ea typeface="Times New Roman"/>
                          <a:cs typeface="Times New Roman"/>
                        </a:rPr>
                        <a:t>Zanella</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2° e 5°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5°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5°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2° e 5° sillaba</a:t>
                      </a: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Ha due ictus fissi: sulla 2 e sulla 5 sillaba.</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ts val="1000"/>
                        </a:lnSpc>
                        <a:spcBef>
                          <a:spcPts val="125"/>
                        </a:spcBef>
                        <a:spcAft>
                          <a:spcPts val="125"/>
                        </a:spcAft>
                      </a:pPr>
                      <a:r>
                        <a:rPr lang="it-IT" sz="1800" b="1">
                          <a:latin typeface="Arial"/>
                          <a:ea typeface="Times New Roman"/>
                          <a:cs typeface="Times New Roman"/>
                        </a:rPr>
                        <a:t>settenario</a:t>
                      </a:r>
                      <a:endParaRPr lang="it-IT" sz="18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a:latin typeface="Arial"/>
                          <a:ea typeface="Times New Roman"/>
                          <a:cs typeface="Times New Roman"/>
                        </a:rPr>
                        <a:t>7</a:t>
                      </a:r>
                      <a:endParaRPr lang="it-IT" sz="18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Ei f</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 Siccome imm</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bile,</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d</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to il </a:t>
                      </a:r>
                      <a:r>
                        <a:rPr lang="it-IT" sz="1800" b="0" dirty="0" err="1">
                          <a:latin typeface="Book Antiqua" pitchFamily="18" charset="0"/>
                          <a:ea typeface="Times New Roman"/>
                          <a:cs typeface="Times New Roman"/>
                        </a:rPr>
                        <a:t>mort</a:t>
                      </a:r>
                      <a:r>
                        <a:rPr lang="it-IT" sz="1800" b="0" dirty="0" err="1">
                          <a:solidFill>
                            <a:srgbClr val="FF0000"/>
                          </a:solidFill>
                          <a:latin typeface="Book Antiqua" pitchFamily="18" charset="0"/>
                          <a:ea typeface="Times New Roman"/>
                          <a:cs typeface="Times New Roman"/>
                        </a:rPr>
                        <a:t>a</a:t>
                      </a:r>
                      <a:r>
                        <a:rPr lang="it-IT" sz="1800" b="0" dirty="0" err="1">
                          <a:latin typeface="Book Antiqua" pitchFamily="18" charset="0"/>
                          <a:ea typeface="Times New Roman"/>
                          <a:cs typeface="Times New Roman"/>
                        </a:rPr>
                        <a:t>l</a:t>
                      </a:r>
                      <a:r>
                        <a:rPr lang="it-IT" sz="1800" b="0" dirty="0">
                          <a:latin typeface="Book Antiqua" pitchFamily="18" charset="0"/>
                          <a:ea typeface="Times New Roman"/>
                          <a:cs typeface="Times New Roman"/>
                        </a:rPr>
                        <a:t> sosp</a:t>
                      </a:r>
                      <a:r>
                        <a:rPr lang="it-IT" sz="1800" b="0" dirty="0">
                          <a:solidFill>
                            <a:srgbClr val="FF0000"/>
                          </a:solidFill>
                          <a:latin typeface="Book Antiqua" pitchFamily="18" charset="0"/>
                          <a:ea typeface="Times New Roman"/>
                          <a:cs typeface="Times New Roman"/>
                        </a:rPr>
                        <a:t>i</a:t>
                      </a:r>
                      <a:r>
                        <a:rPr lang="it-IT" sz="1800" b="0" dirty="0">
                          <a:latin typeface="Book Antiqua" pitchFamily="18" charset="0"/>
                          <a:ea typeface="Times New Roman"/>
                          <a:cs typeface="Times New Roman"/>
                        </a:rPr>
                        <a:t>ro</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(A. Manzoni) </a:t>
                      </a:r>
                      <a:endParaRPr lang="it-IT" sz="18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2° e 6°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1°, 4° e 6° </a:t>
                      </a:r>
                      <a:r>
                        <a:rPr lang="it-IT" sz="1800" dirty="0" err="1">
                          <a:latin typeface="Tw Cen MT"/>
                          <a:ea typeface="Times New Roman"/>
                          <a:cs typeface="Times New Roman"/>
                        </a:rPr>
                        <a:t>sil</a:t>
                      </a:r>
                      <a:r>
                        <a:rPr lang="it-IT" sz="1800" dirty="0">
                          <a:latin typeface="Tw Cen MT"/>
                          <a:ea typeface="Times New Roman"/>
                          <a:cs typeface="Times New Roman"/>
                        </a:rPr>
                        <a:t>.</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a:latin typeface="Tw Cen MT"/>
                          <a:ea typeface="Times New Roman"/>
                          <a:cs typeface="Times New Roman"/>
                        </a:rPr>
                        <a:t>E' uno dei versi più usati. Ha un ictus fisso sulla 6 sillaba e uno o due accenti mobili nell'ambito delle prime quattro sillabe.</a:t>
                      </a:r>
                      <a:endParaRPr lang="it-IT" sz="18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985">
                <a:tc>
                  <a:txBody>
                    <a:bodyPr/>
                    <a:lstStyle/>
                    <a:p>
                      <a:pPr algn="l">
                        <a:lnSpc>
                          <a:spcPts val="1000"/>
                        </a:lnSpc>
                        <a:spcBef>
                          <a:spcPts val="125"/>
                        </a:spcBef>
                        <a:spcAft>
                          <a:spcPts val="125"/>
                        </a:spcAft>
                      </a:pPr>
                      <a:r>
                        <a:rPr lang="it-IT" sz="1800" b="1">
                          <a:latin typeface="Arial"/>
                          <a:ea typeface="Times New Roman"/>
                          <a:cs typeface="Times New Roman"/>
                        </a:rPr>
                        <a:t>ottonario</a:t>
                      </a:r>
                      <a:endParaRPr lang="it-IT" sz="18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a:latin typeface="Arial"/>
                          <a:ea typeface="Times New Roman"/>
                          <a:cs typeface="Times New Roman"/>
                        </a:rPr>
                        <a:t>8</a:t>
                      </a:r>
                      <a:endParaRPr lang="it-IT" sz="18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Quant'è b</a:t>
                      </a:r>
                      <a:r>
                        <a:rPr lang="it-IT" sz="1800" b="0" dirty="0" smtClean="0">
                          <a:solidFill>
                            <a:srgbClr val="FF0000"/>
                          </a:solidFill>
                          <a:latin typeface="Book Antiqua" pitchFamily="18" charset="0"/>
                          <a:ea typeface="Times New Roman"/>
                          <a:cs typeface="Times New Roman"/>
                        </a:rPr>
                        <a:t>e</a:t>
                      </a:r>
                      <a:r>
                        <a:rPr lang="it-IT" sz="1800" b="0" dirty="0" smtClean="0">
                          <a:latin typeface="Book Antiqua" pitchFamily="18" charset="0"/>
                          <a:ea typeface="Times New Roman"/>
                          <a:cs typeface="Times New Roman"/>
                        </a:rPr>
                        <a:t>lla giovin</a:t>
                      </a:r>
                      <a:r>
                        <a:rPr lang="it-IT" sz="1800" b="0" dirty="0" smtClean="0">
                          <a:solidFill>
                            <a:srgbClr val="FF0000"/>
                          </a:solidFill>
                          <a:latin typeface="Book Antiqua" pitchFamily="18" charset="0"/>
                          <a:ea typeface="Times New Roman"/>
                          <a:cs typeface="Times New Roman"/>
                        </a:rPr>
                        <a:t>e</a:t>
                      </a:r>
                      <a:r>
                        <a:rPr lang="it-IT" sz="1800" b="0" dirty="0" smtClean="0">
                          <a:latin typeface="Book Antiqua" pitchFamily="18" charset="0"/>
                          <a:ea typeface="Times New Roman"/>
                          <a:cs typeface="Times New Roman"/>
                        </a:rPr>
                        <a:t>zza</a:t>
                      </a:r>
                      <a:endParaRPr lang="it-IT" sz="1800" b="0" dirty="0" smtClean="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che si f</a:t>
                      </a:r>
                      <a:r>
                        <a:rPr lang="it-IT" sz="1800" b="0" dirty="0" smtClean="0">
                          <a:solidFill>
                            <a:srgbClr val="FF0000"/>
                          </a:solidFill>
                          <a:latin typeface="Book Antiqua" pitchFamily="18" charset="0"/>
                          <a:ea typeface="Times New Roman"/>
                          <a:cs typeface="Times New Roman"/>
                        </a:rPr>
                        <a:t>u</a:t>
                      </a:r>
                      <a:r>
                        <a:rPr lang="it-IT" sz="1800" b="0" dirty="0" smtClean="0">
                          <a:latin typeface="Book Antiqua" pitchFamily="18" charset="0"/>
                          <a:ea typeface="Times New Roman"/>
                          <a:cs typeface="Times New Roman"/>
                        </a:rPr>
                        <a:t>gge tuttav</a:t>
                      </a:r>
                      <a:r>
                        <a:rPr lang="it-IT" sz="1800" b="0" dirty="0" smtClean="0">
                          <a:solidFill>
                            <a:srgbClr val="FF0000"/>
                          </a:solidFill>
                          <a:latin typeface="Book Antiqua" pitchFamily="18" charset="0"/>
                          <a:ea typeface="Times New Roman"/>
                          <a:cs typeface="Times New Roman"/>
                        </a:rPr>
                        <a:t>i</a:t>
                      </a:r>
                      <a:r>
                        <a:rPr lang="it-IT" sz="1800" b="0" dirty="0" smtClean="0">
                          <a:latin typeface="Book Antiqua" pitchFamily="18" charset="0"/>
                          <a:ea typeface="Times New Roman"/>
                          <a:cs typeface="Times New Roman"/>
                        </a:rPr>
                        <a:t>a!</a:t>
                      </a:r>
                      <a:endParaRPr lang="it-IT" sz="1800" b="0" dirty="0" smtClean="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smtClean="0">
                          <a:latin typeface="Book Antiqua" pitchFamily="18" charset="0"/>
                          <a:ea typeface="Times New Roman"/>
                          <a:cs typeface="Times New Roman"/>
                        </a:rPr>
                        <a:t>(L. il Magnifico) </a:t>
                      </a:r>
                      <a:endParaRPr lang="it-IT" sz="18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3° e 7° sillaba</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3° e 7° </a:t>
                      </a:r>
                      <a:r>
                        <a:rPr lang="it-IT" sz="1800" dirty="0" smtClean="0">
                          <a:latin typeface="Tw Cen MT"/>
                          <a:ea typeface="Times New Roman"/>
                          <a:cs typeface="Times New Roman"/>
                        </a:rPr>
                        <a:t>sillaba</a:t>
                      </a:r>
                      <a:r>
                        <a:rPr lang="it-IT" sz="1800" dirty="0">
                          <a:latin typeface="Times New Roman"/>
                          <a:ea typeface="Times New Roman"/>
                          <a:cs typeface="Times New Roman"/>
                        </a:rPr>
                        <a:t> </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Ha un ictus fisso sulla 3 sillaba e un altro (ma non sempre presente) sulla 7. La cesura cade solitamente dopo la 4 sillaba.</a:t>
                      </a:r>
                      <a:endParaRPr lang="it-IT" sz="18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42844" y="71414"/>
          <a:ext cx="8715434" cy="6461764"/>
        </p:xfrm>
        <a:graphic>
          <a:graphicData uri="http://schemas.openxmlformats.org/drawingml/2006/table">
            <a:tbl>
              <a:tblPr/>
              <a:tblGrid>
                <a:gridCol w="1571635"/>
                <a:gridCol w="694379"/>
                <a:gridCol w="2963247"/>
                <a:gridCol w="1307314"/>
                <a:gridCol w="2178859"/>
              </a:tblGrid>
              <a:tr h="1714512">
                <a:tc>
                  <a:txBody>
                    <a:bodyPr/>
                    <a:lstStyle/>
                    <a:p>
                      <a:pPr algn="l">
                        <a:lnSpc>
                          <a:spcPts val="1000"/>
                        </a:lnSpc>
                        <a:spcBef>
                          <a:spcPts val="125"/>
                        </a:spcBef>
                        <a:spcAft>
                          <a:spcPts val="125"/>
                        </a:spcAft>
                      </a:pPr>
                      <a:r>
                        <a:rPr lang="it-IT" sz="1800" b="1" dirty="0" smtClean="0">
                          <a:latin typeface="Arial"/>
                          <a:ea typeface="Times New Roman"/>
                          <a:cs typeface="Times New Roman"/>
                        </a:rPr>
                        <a:t>Novenario</a:t>
                      </a: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9</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Su t</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tte le l</a:t>
                      </a:r>
                      <a:r>
                        <a:rPr lang="it-IT" sz="1800" b="0" dirty="0">
                          <a:solidFill>
                            <a:srgbClr val="FF0000"/>
                          </a:solidFill>
                          <a:latin typeface="Book Antiqua" pitchFamily="18" charset="0"/>
                          <a:ea typeface="Times New Roman"/>
                          <a:cs typeface="Times New Roman"/>
                        </a:rPr>
                        <a:t>u</a:t>
                      </a:r>
                      <a:r>
                        <a:rPr lang="it-IT" sz="1800" b="0" dirty="0">
                          <a:latin typeface="Book Antiqua" pitchFamily="18" charset="0"/>
                          <a:ea typeface="Times New Roman"/>
                          <a:cs typeface="Times New Roman"/>
                        </a:rPr>
                        <a:t>cide v</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tte,</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trem</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va un sosp</a:t>
                      </a:r>
                      <a:r>
                        <a:rPr lang="it-IT" sz="1800" b="0" dirty="0">
                          <a:solidFill>
                            <a:srgbClr val="FF0000"/>
                          </a:solidFill>
                          <a:latin typeface="Book Antiqua" pitchFamily="18" charset="0"/>
                          <a:ea typeface="Times New Roman"/>
                          <a:cs typeface="Times New Roman"/>
                        </a:rPr>
                        <a:t>i</a:t>
                      </a:r>
                      <a:r>
                        <a:rPr lang="it-IT" sz="1800" b="0" dirty="0">
                          <a:latin typeface="Book Antiqua" pitchFamily="18" charset="0"/>
                          <a:ea typeface="Times New Roman"/>
                          <a:cs typeface="Times New Roman"/>
                        </a:rPr>
                        <a:t>ro di v</a:t>
                      </a:r>
                      <a:r>
                        <a:rPr lang="it-IT" sz="1800" b="0" dirty="0">
                          <a:solidFill>
                            <a:srgbClr val="FF0000"/>
                          </a:solidFill>
                          <a:latin typeface="Book Antiqua" pitchFamily="18" charset="0"/>
                          <a:ea typeface="Times New Roman"/>
                          <a:cs typeface="Times New Roman"/>
                        </a:rPr>
                        <a:t>e</a:t>
                      </a:r>
                      <a:r>
                        <a:rPr lang="it-IT" sz="1800" b="0" dirty="0">
                          <a:latin typeface="Book Antiqua" pitchFamily="18" charset="0"/>
                          <a:ea typeface="Times New Roman"/>
                          <a:cs typeface="Times New Roman"/>
                        </a:rPr>
                        <a:t>nto</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(G. </a:t>
                      </a:r>
                      <a:r>
                        <a:rPr lang="it-IT" sz="1800" b="0" dirty="0" smtClean="0">
                          <a:latin typeface="Book Antiqua" pitchFamily="18" charset="0"/>
                          <a:ea typeface="Times New Roman"/>
                          <a:cs typeface="Times New Roman"/>
                        </a:rPr>
                        <a:t>Pascoli)</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2°, 5° e 7° </a:t>
                      </a:r>
                      <a:r>
                        <a:rPr lang="it-IT" sz="1800" dirty="0" err="1">
                          <a:latin typeface="Tw Cen MT"/>
                          <a:ea typeface="Times New Roman"/>
                          <a:cs typeface="Times New Roman"/>
                        </a:rPr>
                        <a:t>sil</a:t>
                      </a:r>
                      <a:r>
                        <a:rPr lang="it-IT" sz="1800" dirty="0" smtClean="0">
                          <a:latin typeface="Tw Cen MT"/>
                          <a:ea typeface="Times New Roman"/>
                          <a:cs typeface="Times New Roman"/>
                        </a:rPr>
                        <a:t>.</a:t>
                      </a: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Presenta ictus fissi sulla 2, 5 e 8 sillaba</a:t>
                      </a:r>
                      <a:r>
                        <a:rPr lang="it-IT" sz="1800" dirty="0" smtClean="0">
                          <a:latin typeface="Tw Cen MT"/>
                          <a:ea typeface="Times New Roman"/>
                          <a:cs typeface="Times New Roman"/>
                        </a:rPr>
                        <a:t>.</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754">
                <a:tc>
                  <a:txBody>
                    <a:bodyPr/>
                    <a:lstStyle/>
                    <a:p>
                      <a:pPr algn="l">
                        <a:lnSpc>
                          <a:spcPts val="1000"/>
                        </a:lnSpc>
                        <a:spcBef>
                          <a:spcPts val="125"/>
                        </a:spcBef>
                        <a:spcAft>
                          <a:spcPts val="125"/>
                        </a:spcAft>
                      </a:pPr>
                      <a:r>
                        <a:rPr lang="it-IT" sz="1800" b="1" dirty="0" smtClean="0">
                          <a:latin typeface="Arial"/>
                          <a:ea typeface="Times New Roman"/>
                          <a:cs typeface="Times New Roman"/>
                        </a:rPr>
                        <a:t>Decasillabo</a:t>
                      </a:r>
                      <a:endParaRPr lang="it-IT" sz="1800" dirty="0">
                        <a:latin typeface="Times New Roman"/>
                        <a:ea typeface="Calibri"/>
                        <a:cs typeface="Times New Roman"/>
                      </a:endParaRPr>
                    </a:p>
                    <a:p>
                      <a:pPr algn="l">
                        <a:lnSpc>
                          <a:spcPct val="115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a:latin typeface="Arial"/>
                          <a:ea typeface="Times New Roman"/>
                          <a:cs typeface="Times New Roman"/>
                        </a:rPr>
                        <a:t>10</a:t>
                      </a:r>
                      <a:endParaRPr lang="it-IT" sz="180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Sofferm</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ti sull'</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rida sp</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nda</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volti i g</a:t>
                      </a:r>
                      <a:r>
                        <a:rPr lang="it-IT" sz="1800" b="0" dirty="0">
                          <a:solidFill>
                            <a:srgbClr val="FF0000"/>
                          </a:solidFill>
                          <a:latin typeface="Book Antiqua" pitchFamily="18" charset="0"/>
                          <a:ea typeface="Times New Roman"/>
                          <a:cs typeface="Times New Roman"/>
                        </a:rPr>
                        <a:t>ua</a:t>
                      </a:r>
                      <a:r>
                        <a:rPr lang="it-IT" sz="1800" b="0" dirty="0">
                          <a:latin typeface="Book Antiqua" pitchFamily="18" charset="0"/>
                          <a:ea typeface="Times New Roman"/>
                          <a:cs typeface="Times New Roman"/>
                        </a:rPr>
                        <a:t>rdi al varc</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to Tic</a:t>
                      </a:r>
                      <a:r>
                        <a:rPr lang="it-IT" sz="1800" b="0" dirty="0">
                          <a:solidFill>
                            <a:srgbClr val="FF0000"/>
                          </a:solidFill>
                          <a:latin typeface="Book Antiqua" pitchFamily="18" charset="0"/>
                          <a:ea typeface="Times New Roman"/>
                          <a:cs typeface="Times New Roman"/>
                        </a:rPr>
                        <a:t>i</a:t>
                      </a:r>
                      <a:r>
                        <a:rPr lang="it-IT" sz="1800" b="0" dirty="0">
                          <a:latin typeface="Book Antiqua" pitchFamily="18" charset="0"/>
                          <a:ea typeface="Times New Roman"/>
                          <a:cs typeface="Times New Roman"/>
                        </a:rPr>
                        <a:t>no</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(A. Manzoni)</a:t>
                      </a:r>
                      <a:endParaRPr lang="it-IT" sz="1800" b="0" dirty="0">
                        <a:latin typeface="Book Antiqua" pitchFamily="18" charset="0"/>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w Cen MT"/>
                          <a:ea typeface="Times New Roman"/>
                          <a:cs typeface="Times New Roman"/>
                        </a:rPr>
                        <a:t>3°, 6° e 9° </a:t>
                      </a:r>
                      <a:r>
                        <a:rPr lang="it-IT" sz="1800" dirty="0" err="1">
                          <a:latin typeface="Tw Cen MT"/>
                          <a:ea typeface="Times New Roman"/>
                          <a:cs typeface="Times New Roman"/>
                        </a:rPr>
                        <a:t>sil</a:t>
                      </a:r>
                      <a:r>
                        <a:rPr lang="it-IT" sz="1800" dirty="0">
                          <a:latin typeface="Tw Cen MT"/>
                          <a:ea typeface="Times New Roman"/>
                          <a:cs typeface="Times New Roman"/>
                        </a:rPr>
                        <a:t>.</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3°, 6° e 9° </a:t>
                      </a:r>
                      <a:r>
                        <a:rPr lang="it-IT" sz="1800" dirty="0" err="1">
                          <a:latin typeface="Tw Cen MT"/>
                          <a:ea typeface="Times New Roman"/>
                          <a:cs typeface="Times New Roman"/>
                        </a:rPr>
                        <a:t>sil</a:t>
                      </a:r>
                      <a:r>
                        <a:rPr lang="it-IT" sz="1800" dirty="0">
                          <a:latin typeface="Tw Cen MT"/>
                          <a:ea typeface="Times New Roman"/>
                          <a:cs typeface="Times New Roman"/>
                        </a:rPr>
                        <a:t>.</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E' un metro fortemente ritmato e cadenzato (ictus sulla 3, 6 e 9 sillaba).</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631">
                <a:tc>
                  <a:txBody>
                    <a:bodyPr/>
                    <a:lstStyle/>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endParaRPr lang="it-IT" sz="1800" b="1" dirty="0" smtClean="0">
                        <a:latin typeface="Arial"/>
                        <a:ea typeface="Times New Roman"/>
                        <a:cs typeface="Times New Roman"/>
                      </a:endParaRPr>
                    </a:p>
                    <a:p>
                      <a:pPr algn="l">
                        <a:lnSpc>
                          <a:spcPts val="1000"/>
                        </a:lnSpc>
                        <a:spcBef>
                          <a:spcPts val="125"/>
                        </a:spcBef>
                        <a:spcAft>
                          <a:spcPts val="125"/>
                        </a:spcAft>
                      </a:pPr>
                      <a:r>
                        <a:rPr lang="it-IT" sz="1800" b="1" dirty="0" smtClean="0">
                          <a:latin typeface="Arial"/>
                          <a:ea typeface="Times New Roman"/>
                          <a:cs typeface="Times New Roman"/>
                        </a:rPr>
                        <a:t>endecasillabo</a:t>
                      </a:r>
                      <a:endParaRPr lang="it-IT" sz="1800" dirty="0">
                        <a:latin typeface="Times New Roman"/>
                        <a:ea typeface="Calibri"/>
                        <a:cs typeface="Times New Roman"/>
                      </a:endParaRPr>
                    </a:p>
                    <a:p>
                      <a:pPr algn="l">
                        <a:lnSpc>
                          <a:spcPct val="115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l">
                        <a:lnSpc>
                          <a:spcPts val="1000"/>
                        </a:lnSpc>
                        <a:spcBef>
                          <a:spcPts val="125"/>
                        </a:spcBef>
                        <a:spcAft>
                          <a:spcPts val="125"/>
                        </a:spcAft>
                      </a:pPr>
                      <a:r>
                        <a:rPr lang="it-IT" sz="1800" b="1" i="1" dirty="0">
                          <a:latin typeface="Arial"/>
                          <a:ea typeface="Times New Roman"/>
                          <a:cs typeface="Times New Roman"/>
                        </a:rPr>
                        <a:t>a </a:t>
                      </a:r>
                      <a:r>
                        <a:rPr lang="it-IT" sz="1800" b="1" i="1" dirty="0" err="1">
                          <a:latin typeface="Arial"/>
                          <a:ea typeface="Times New Roman"/>
                          <a:cs typeface="Times New Roman"/>
                        </a:rPr>
                        <a:t>maiore</a:t>
                      </a:r>
                      <a:endParaRPr lang="it-IT" sz="1800" dirty="0">
                        <a:latin typeface="Times New Roman"/>
                        <a:ea typeface="Calibri"/>
                        <a:cs typeface="Times New Roman"/>
                      </a:endParaRPr>
                    </a:p>
                    <a:p>
                      <a:pPr algn="l">
                        <a:lnSpc>
                          <a:spcPct val="115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l">
                        <a:lnSpc>
                          <a:spcPts val="1000"/>
                        </a:lnSpc>
                        <a:spcBef>
                          <a:spcPts val="125"/>
                        </a:spcBef>
                        <a:spcAft>
                          <a:spcPts val="125"/>
                        </a:spcAft>
                      </a:pPr>
                      <a:endParaRPr lang="it-IT" sz="1800" b="1" i="1" dirty="0" smtClean="0">
                        <a:latin typeface="Arial"/>
                        <a:ea typeface="Times New Roman"/>
                        <a:cs typeface="Times New Roman"/>
                      </a:endParaRPr>
                    </a:p>
                    <a:p>
                      <a:pPr algn="l">
                        <a:lnSpc>
                          <a:spcPts val="1000"/>
                        </a:lnSpc>
                        <a:spcBef>
                          <a:spcPts val="125"/>
                        </a:spcBef>
                        <a:spcAft>
                          <a:spcPts val="125"/>
                        </a:spcAft>
                      </a:pPr>
                      <a:r>
                        <a:rPr lang="it-IT" sz="1800" b="1" i="1" dirty="0" smtClean="0">
                          <a:latin typeface="Arial"/>
                          <a:ea typeface="Times New Roman"/>
                          <a:cs typeface="Times New Roman"/>
                        </a:rPr>
                        <a:t>a minore</a:t>
                      </a:r>
                      <a:endParaRPr lang="it-IT" sz="1800" dirty="0">
                        <a:latin typeface="Times New Roman"/>
                        <a:ea typeface="Calibri"/>
                        <a:cs typeface="Times New Roman"/>
                      </a:endParaRPr>
                    </a:p>
                    <a:p>
                      <a:pPr algn="l">
                        <a:lnSpc>
                          <a:spcPct val="115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l">
                        <a:lnSpc>
                          <a:spcPct val="115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5"/>
                        </a:spcBef>
                        <a:spcAft>
                          <a:spcPts val="125"/>
                        </a:spcAft>
                      </a:pPr>
                      <a:r>
                        <a:rPr lang="it-IT" sz="1800" dirty="0">
                          <a:latin typeface="Arial"/>
                          <a:ea typeface="Times New Roman"/>
                          <a:cs typeface="Times New Roman"/>
                        </a:rPr>
                        <a:t>11</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E come potev</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mo // n</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i cant</a:t>
                      </a:r>
                      <a:r>
                        <a:rPr lang="it-IT" sz="1800" b="0" dirty="0">
                          <a:solidFill>
                            <a:srgbClr val="FF0000"/>
                          </a:solidFill>
                          <a:latin typeface="Book Antiqua" pitchFamily="18" charset="0"/>
                          <a:ea typeface="Times New Roman"/>
                          <a:cs typeface="Times New Roman"/>
                        </a:rPr>
                        <a:t>a</a:t>
                      </a:r>
                      <a:r>
                        <a:rPr lang="it-IT" sz="1800" b="0" dirty="0">
                          <a:latin typeface="Book Antiqua" pitchFamily="18" charset="0"/>
                          <a:ea typeface="Times New Roman"/>
                          <a:cs typeface="Times New Roman"/>
                        </a:rPr>
                        <a:t>re</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(S. Quasimodo)</a:t>
                      </a:r>
                      <a:endParaRPr lang="it-IT" sz="1800" b="0" dirty="0">
                        <a:latin typeface="Book Antiqua" pitchFamily="18" charset="0"/>
                        <a:ea typeface="Calibri"/>
                        <a:cs typeface="Times New Roman"/>
                      </a:endParaRPr>
                    </a:p>
                    <a:p>
                      <a:pPr algn="l">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Ma tu chi </a:t>
                      </a:r>
                      <a:r>
                        <a:rPr lang="it-IT" sz="1800" b="0" dirty="0" err="1">
                          <a:latin typeface="Book Antiqua" pitchFamily="18" charset="0"/>
                          <a:ea typeface="Times New Roman"/>
                          <a:cs typeface="Times New Roman"/>
                        </a:rPr>
                        <a:t>s</a:t>
                      </a:r>
                      <a:r>
                        <a:rPr lang="it-IT" sz="1800" b="0" dirty="0" err="1">
                          <a:solidFill>
                            <a:srgbClr val="FF0000"/>
                          </a:solidFill>
                          <a:latin typeface="Book Antiqua" pitchFamily="18" charset="0"/>
                          <a:ea typeface="Times New Roman"/>
                          <a:cs typeface="Times New Roman"/>
                        </a:rPr>
                        <a:t>e</a:t>
                      </a:r>
                      <a:r>
                        <a:rPr lang="it-IT" sz="1800" b="0" dirty="0" err="1">
                          <a:latin typeface="Book Antiqua" pitchFamily="18" charset="0"/>
                          <a:ea typeface="Times New Roman"/>
                          <a:cs typeface="Times New Roman"/>
                        </a:rPr>
                        <a:t>'</a:t>
                      </a:r>
                      <a:r>
                        <a:rPr lang="it-IT" sz="1800" b="0" dirty="0">
                          <a:latin typeface="Book Antiqua" pitchFamily="18" charset="0"/>
                          <a:ea typeface="Times New Roman"/>
                          <a:cs typeface="Times New Roman"/>
                        </a:rPr>
                        <a:t> // che n</a:t>
                      </a:r>
                      <a:r>
                        <a:rPr lang="it-IT" sz="1800" b="0" dirty="0">
                          <a:solidFill>
                            <a:srgbClr val="FF0000"/>
                          </a:solidFill>
                          <a:latin typeface="Book Antiqua" pitchFamily="18" charset="0"/>
                          <a:ea typeface="Times New Roman"/>
                          <a:cs typeface="Times New Roman"/>
                        </a:rPr>
                        <a:t>o</a:t>
                      </a:r>
                      <a:r>
                        <a:rPr lang="it-IT" sz="1800" b="0" dirty="0">
                          <a:latin typeface="Book Antiqua" pitchFamily="18" charset="0"/>
                          <a:ea typeface="Times New Roman"/>
                          <a:cs typeface="Times New Roman"/>
                        </a:rPr>
                        <a:t>i </a:t>
                      </a:r>
                      <a:r>
                        <a:rPr lang="it-IT" sz="1800" b="0" dirty="0" err="1">
                          <a:latin typeface="Book Antiqua" pitchFamily="18" charset="0"/>
                          <a:ea typeface="Times New Roman"/>
                          <a:cs typeface="Times New Roman"/>
                        </a:rPr>
                        <a:t>dimand</a:t>
                      </a:r>
                      <a:r>
                        <a:rPr lang="it-IT" sz="1800" b="0" dirty="0" err="1">
                          <a:solidFill>
                            <a:srgbClr val="FF0000"/>
                          </a:solidFill>
                          <a:latin typeface="Book Antiqua" pitchFamily="18" charset="0"/>
                          <a:ea typeface="Times New Roman"/>
                          <a:cs typeface="Times New Roman"/>
                        </a:rPr>
                        <a:t>a</a:t>
                      </a:r>
                      <a:r>
                        <a:rPr lang="it-IT" sz="1800" b="0" dirty="0" err="1">
                          <a:latin typeface="Book Antiqua" pitchFamily="18" charset="0"/>
                          <a:ea typeface="Times New Roman"/>
                          <a:cs typeface="Times New Roman"/>
                        </a:rPr>
                        <a:t>sti</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(D. Alighieri</a:t>
                      </a:r>
                      <a:r>
                        <a:rPr lang="it-IT" sz="1800" b="0" dirty="0" smtClean="0">
                          <a:latin typeface="Book Antiqua" pitchFamily="18" charset="0"/>
                          <a:ea typeface="Times New Roman"/>
                          <a:cs typeface="Times New Roman"/>
                        </a:rPr>
                        <a:t>)</a:t>
                      </a: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p>
                      <a:pPr algn="r">
                        <a:lnSpc>
                          <a:spcPct val="115000"/>
                        </a:lnSpc>
                        <a:spcBef>
                          <a:spcPts val="125"/>
                        </a:spcBef>
                        <a:spcAft>
                          <a:spcPts val="125"/>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0" dirty="0">
                          <a:latin typeface="Book Antiqua" pitchFamily="18" charset="0"/>
                          <a:ea typeface="Times New Roman"/>
                          <a:cs typeface="Times New Roman"/>
                        </a:rPr>
                        <a:t> </a:t>
                      </a:r>
                      <a:endParaRPr lang="it-IT" sz="1800" b="0" dirty="0">
                        <a:latin typeface="Book Antiqua" pitchFamily="18" charset="0"/>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6°, 8° e 10° </a:t>
                      </a:r>
                      <a:r>
                        <a:rPr lang="it-IT" sz="1800" dirty="0" err="1">
                          <a:latin typeface="Tw Cen MT"/>
                          <a:ea typeface="Times New Roman"/>
                          <a:cs typeface="Times New Roman"/>
                        </a:rPr>
                        <a:t>sil</a:t>
                      </a:r>
                      <a:r>
                        <a:rPr lang="it-IT" sz="1800" dirty="0">
                          <a:latin typeface="Tw Cen MT"/>
                          <a:ea typeface="Times New Roman"/>
                          <a:cs typeface="Times New Roman"/>
                        </a:rPr>
                        <a:t>.</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w Cen MT"/>
                          <a:ea typeface="Times New Roman"/>
                          <a:cs typeface="Times New Roman"/>
                        </a:rPr>
                        <a:t>4°, 7° e 10° </a:t>
                      </a:r>
                      <a:r>
                        <a:rPr lang="it-IT" sz="1800" dirty="0" err="1">
                          <a:latin typeface="Tw Cen MT"/>
                          <a:ea typeface="Times New Roman"/>
                          <a:cs typeface="Times New Roman"/>
                        </a:rPr>
                        <a:t>sil</a:t>
                      </a:r>
                      <a:r>
                        <a:rPr lang="it-IT" sz="1800" dirty="0" smtClean="0">
                          <a:latin typeface="Tw Cen MT"/>
                          <a:ea typeface="Times New Roman"/>
                          <a:cs typeface="Times New Roman"/>
                        </a:rPr>
                        <a:t>.</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p>
                      <a:pPr algn="ctr">
                        <a:lnSpc>
                          <a:spcPct val="100000"/>
                        </a:lnSpc>
                        <a:spcBef>
                          <a:spcPts val="125"/>
                        </a:spcBef>
                        <a:spcAft>
                          <a:spcPts val="125"/>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5"/>
                        </a:spcBef>
                        <a:spcAft>
                          <a:spcPts val="125"/>
                        </a:spcAft>
                      </a:pPr>
                      <a:r>
                        <a:rPr lang="it-IT" sz="1800" dirty="0">
                          <a:latin typeface="Tw Cen MT"/>
                          <a:ea typeface="Times New Roman"/>
                          <a:cs typeface="Times New Roman"/>
                        </a:rPr>
                        <a:t>E' il verso più usato nella poesia italiana. Presenta un ictus fisso sulla 10 sillaba e diversi accenti </a:t>
                      </a:r>
                      <a:r>
                        <a:rPr lang="it-IT" sz="1800" dirty="0" smtClean="0">
                          <a:latin typeface="Tw Cen MT"/>
                          <a:ea typeface="Times New Roman"/>
                          <a:cs typeface="Times New Roman"/>
                        </a:rPr>
                        <a:t>mobili. </a:t>
                      </a:r>
                      <a:r>
                        <a:rPr lang="it-IT" sz="1800" dirty="0">
                          <a:latin typeface="Tw Cen MT"/>
                          <a:ea typeface="Times New Roman"/>
                          <a:cs typeface="Times New Roman"/>
                        </a:rPr>
                        <a:t>La cesura cade solitamente dopo la 7 sillaba (endecasillabo </a:t>
                      </a:r>
                      <a:r>
                        <a:rPr lang="it-IT" sz="1800" i="1" dirty="0">
                          <a:latin typeface="Tw Cen MT"/>
                          <a:ea typeface="Times New Roman"/>
                          <a:cs typeface="Times New Roman"/>
                        </a:rPr>
                        <a:t>a </a:t>
                      </a:r>
                      <a:r>
                        <a:rPr lang="it-IT" sz="1800" i="1" dirty="0" err="1">
                          <a:latin typeface="Tw Cen MT"/>
                          <a:ea typeface="Times New Roman"/>
                          <a:cs typeface="Times New Roman"/>
                        </a:rPr>
                        <a:t>maiore</a:t>
                      </a:r>
                      <a:r>
                        <a:rPr lang="it-IT" sz="1800" dirty="0">
                          <a:latin typeface="Tw Cen MT"/>
                          <a:ea typeface="Times New Roman"/>
                          <a:cs typeface="Times New Roman"/>
                        </a:rPr>
                        <a:t>) o dopo la 5 (endecasillabo </a:t>
                      </a:r>
                      <a:r>
                        <a:rPr lang="it-IT" sz="1800" i="1" dirty="0">
                          <a:latin typeface="Tw Cen MT"/>
                          <a:ea typeface="Times New Roman"/>
                          <a:cs typeface="Times New Roman"/>
                        </a:rPr>
                        <a:t>a minore</a:t>
                      </a:r>
                      <a:r>
                        <a:rPr lang="it-IT" sz="1800" dirty="0">
                          <a:latin typeface="Tw Cen MT"/>
                          <a:ea typeface="Times New Roman"/>
                          <a:cs typeface="Times New Roman"/>
                        </a:rPr>
                        <a:t>). </a:t>
                      </a:r>
                      <a:endParaRPr lang="it-IT" sz="1800" dirty="0">
                        <a:latin typeface="Times New Roman"/>
                        <a:ea typeface="Calibri"/>
                        <a:cs typeface="Times New Roman"/>
                      </a:endParaRPr>
                    </a:p>
                  </a:txBody>
                  <a:tcPr marL="8253" marR="8253" marT="8253" marB="8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8" descr="http://www.luzappy.eu/testo_poetico/back17.gif">
            <a:hlinkClick r:id="rId2" action="ppaction://hlinksldjump"/>
          </p:cNvPr>
          <p:cNvPicPr>
            <a:picLocks noChangeAspect="1" noChangeArrowheads="1" noCrop="1"/>
          </p:cNvPicPr>
          <p:nvPr/>
        </p:nvPicPr>
        <p:blipFill>
          <a:blip r:embed="rId3"/>
          <a:srcRect/>
          <a:stretch>
            <a:fillRect/>
          </a:stretch>
        </p:blipFill>
        <p:spPr bwMode="auto">
          <a:xfrm>
            <a:off x="3714744" y="6072209"/>
            <a:ext cx="952500" cy="571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85720" y="71414"/>
            <a:ext cx="8401080" cy="1000132"/>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3. Il sistema delle rime</a:t>
            </a:r>
            <a:endParaRPr kumimoji="0" lang="it-IT"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285720" y="714356"/>
            <a:ext cx="8572560" cy="2862322"/>
          </a:xfrm>
          <a:prstGeom prst="rect">
            <a:avLst/>
          </a:prstGeom>
          <a:noFill/>
        </p:spPr>
        <p:txBody>
          <a:bodyPr wrap="square" rtlCol="0">
            <a:spAutoFit/>
          </a:bodyPr>
          <a:lstStyle/>
          <a:p>
            <a:r>
              <a:rPr lang="it-IT" dirty="0"/>
              <a:t>La </a:t>
            </a:r>
            <a:r>
              <a:rPr lang="it-IT" b="1" dirty="0"/>
              <a:t>rima</a:t>
            </a:r>
            <a:r>
              <a:rPr lang="it-IT" dirty="0"/>
              <a:t> è la presenza di </a:t>
            </a:r>
            <a:r>
              <a:rPr lang="it-IT" b="1" dirty="0"/>
              <a:t>suoni uguali</a:t>
            </a:r>
            <a:r>
              <a:rPr lang="it-IT" dirty="0"/>
              <a:t>, ma solo a partire dall'</a:t>
            </a:r>
            <a:r>
              <a:rPr lang="it-IT" b="1" dirty="0"/>
              <a:t>accento tonico</a:t>
            </a:r>
            <a:r>
              <a:rPr lang="it-IT" dirty="0"/>
              <a:t>, in due parole poste a fine di verso. Pertanto, due parole come </a:t>
            </a:r>
            <a:r>
              <a:rPr lang="it-IT" dirty="0" err="1"/>
              <a:t>mangi-</a:t>
            </a:r>
            <a:r>
              <a:rPr lang="it-IT" b="1" dirty="0" err="1"/>
              <a:t>àre</a:t>
            </a:r>
            <a:r>
              <a:rPr lang="it-IT" dirty="0"/>
              <a:t> e </a:t>
            </a:r>
            <a:r>
              <a:rPr lang="it-IT" dirty="0" err="1"/>
              <a:t>pens-</a:t>
            </a:r>
            <a:r>
              <a:rPr lang="it-IT" b="1" dirty="0" err="1"/>
              <a:t>àre</a:t>
            </a:r>
            <a:r>
              <a:rPr lang="it-IT" dirty="0"/>
              <a:t> fanno rima, mentre due parole come ved-</a:t>
            </a:r>
            <a:r>
              <a:rPr lang="it-IT" b="1" dirty="0"/>
              <a:t>ére</a:t>
            </a:r>
            <a:r>
              <a:rPr lang="it-IT" dirty="0"/>
              <a:t> e </a:t>
            </a:r>
            <a:r>
              <a:rPr lang="it-IT" dirty="0" err="1"/>
              <a:t>pres</a:t>
            </a:r>
            <a:r>
              <a:rPr lang="it-IT" b="1" dirty="0" err="1"/>
              <a:t>ùm-ere</a:t>
            </a:r>
            <a:r>
              <a:rPr lang="it-IT" dirty="0"/>
              <a:t> non fanno </a:t>
            </a:r>
            <a:r>
              <a:rPr lang="it-IT" dirty="0" smtClean="0"/>
              <a:t>rima</a:t>
            </a:r>
          </a:p>
          <a:p>
            <a:endParaRPr lang="it-IT" dirty="0"/>
          </a:p>
          <a:p>
            <a:r>
              <a:rPr lang="it-IT" dirty="0"/>
              <a:t>La funzione della rima in un testo poetico è duplice:</a:t>
            </a:r>
          </a:p>
          <a:p>
            <a:r>
              <a:rPr lang="it-IT" b="1" dirty="0"/>
              <a:t>funzione ritmica</a:t>
            </a:r>
            <a:r>
              <a:rPr lang="it-IT" dirty="0"/>
              <a:t>: contribuisce a costruire il ritmo del testo in quanto istituisce raccordi fonici tra le parole e organizza il discorso in unità ritmiche;</a:t>
            </a:r>
          </a:p>
          <a:p>
            <a:endParaRPr lang="it-IT" b="1" dirty="0" smtClean="0"/>
          </a:p>
          <a:p>
            <a:r>
              <a:rPr lang="it-IT" b="1" dirty="0" smtClean="0"/>
              <a:t>funzione </a:t>
            </a:r>
            <a:r>
              <a:rPr lang="it-IT" b="1" dirty="0"/>
              <a:t>semantica</a:t>
            </a:r>
            <a:r>
              <a:rPr lang="it-IT" dirty="0"/>
              <a:t>: collega tra loro delle parole che hanno sia un legame fonetico (di suono) sia un legame semantico (di significato</a:t>
            </a:r>
            <a:r>
              <a:rPr lang="it-IT" dirty="0" smtClean="0"/>
              <a:t>).</a:t>
            </a:r>
            <a:endParaRPr lang="it-IT" dirty="0"/>
          </a:p>
        </p:txBody>
      </p:sp>
      <p:sp>
        <p:nvSpPr>
          <p:cNvPr id="4" name="CasellaDiTesto 3"/>
          <p:cNvSpPr txBox="1"/>
          <p:nvPr/>
        </p:nvSpPr>
        <p:spPr>
          <a:xfrm>
            <a:off x="285720" y="3709950"/>
            <a:ext cx="8429684" cy="2862322"/>
          </a:xfrm>
          <a:prstGeom prst="rect">
            <a:avLst/>
          </a:prstGeom>
          <a:noFill/>
        </p:spPr>
        <p:txBody>
          <a:bodyPr wrap="square" rtlCol="0">
            <a:spAutoFit/>
          </a:bodyPr>
          <a:lstStyle/>
          <a:p>
            <a:r>
              <a:rPr lang="it-IT" dirty="0" smtClean="0"/>
              <a:t>Attenzione a non confondere la rima con l'</a:t>
            </a:r>
            <a:r>
              <a:rPr lang="it-IT" b="1" dirty="0" smtClean="0"/>
              <a:t>assonanza</a:t>
            </a:r>
            <a:r>
              <a:rPr lang="it-IT" dirty="0"/>
              <a:t> </a:t>
            </a:r>
            <a:r>
              <a:rPr lang="it-IT" dirty="0" smtClean="0"/>
              <a:t>(che è </a:t>
            </a:r>
            <a:r>
              <a:rPr lang="it-IT" dirty="0"/>
              <a:t>la ripetizione, a partire dall'accento tonico, di </a:t>
            </a:r>
            <a:r>
              <a:rPr lang="it-IT" b="1" dirty="0"/>
              <a:t>vocali</a:t>
            </a:r>
            <a:r>
              <a:rPr lang="it-IT" dirty="0"/>
              <a:t> </a:t>
            </a:r>
            <a:r>
              <a:rPr lang="it-IT" dirty="0" smtClean="0"/>
              <a:t>identiche) e con la </a:t>
            </a:r>
            <a:r>
              <a:rPr lang="it-IT" b="1" dirty="0" smtClean="0"/>
              <a:t>consonanza</a:t>
            </a:r>
            <a:r>
              <a:rPr lang="it-IT" dirty="0"/>
              <a:t> </a:t>
            </a:r>
            <a:r>
              <a:rPr lang="it-IT" dirty="0" smtClean="0"/>
              <a:t>( che è </a:t>
            </a:r>
            <a:r>
              <a:rPr lang="it-IT" dirty="0"/>
              <a:t>la ripetizione, a partire dall'accento tonico, di </a:t>
            </a:r>
            <a:r>
              <a:rPr lang="it-IT" b="1" dirty="0"/>
              <a:t>consonanti </a:t>
            </a:r>
            <a:r>
              <a:rPr lang="it-IT" dirty="0" smtClean="0"/>
              <a:t>identiche).</a:t>
            </a:r>
            <a:endParaRPr lang="it-IT" dirty="0"/>
          </a:p>
          <a:p>
            <a:r>
              <a:rPr lang="it-IT" dirty="0"/>
              <a:t> </a:t>
            </a:r>
          </a:p>
          <a:p>
            <a:r>
              <a:rPr lang="it-IT" dirty="0">
                <a:latin typeface="Book Antiqua" pitchFamily="18" charset="0"/>
              </a:rPr>
              <a:t>Come giri di ruote della p</a:t>
            </a:r>
            <a:r>
              <a:rPr lang="it-IT" b="1" dirty="0">
                <a:solidFill>
                  <a:srgbClr val="FF0000"/>
                </a:solidFill>
                <a:latin typeface="Book Antiqua" pitchFamily="18" charset="0"/>
              </a:rPr>
              <a:t>ompa</a:t>
            </a:r>
            <a:r>
              <a:rPr lang="it-IT" dirty="0">
                <a:latin typeface="Book Antiqua" pitchFamily="18" charset="0"/>
              </a:rPr>
              <a:t>.</a:t>
            </a:r>
          </a:p>
          <a:p>
            <a:r>
              <a:rPr lang="it-IT" dirty="0">
                <a:latin typeface="Book Antiqua" pitchFamily="18" charset="0"/>
              </a:rPr>
              <a:t>un giro: un salir d'acqua che rimb</a:t>
            </a:r>
            <a:r>
              <a:rPr lang="it-IT" b="1" dirty="0">
                <a:solidFill>
                  <a:srgbClr val="FF0000"/>
                </a:solidFill>
                <a:latin typeface="Book Antiqua" pitchFamily="18" charset="0"/>
              </a:rPr>
              <a:t>omba</a:t>
            </a:r>
            <a:r>
              <a:rPr lang="it-IT" dirty="0" smtClean="0">
                <a:latin typeface="Book Antiqua" pitchFamily="18" charset="0"/>
              </a:rPr>
              <a:t>. </a:t>
            </a:r>
            <a:r>
              <a:rPr lang="it-IT" dirty="0" smtClean="0"/>
              <a:t>(</a:t>
            </a:r>
            <a:r>
              <a:rPr lang="it-IT" dirty="0"/>
              <a:t>E. Montale, </a:t>
            </a:r>
            <a:r>
              <a:rPr lang="it-IT" i="1" dirty="0"/>
              <a:t>Casa sul mare</a:t>
            </a:r>
            <a:r>
              <a:rPr lang="it-IT" dirty="0"/>
              <a:t>)</a:t>
            </a:r>
          </a:p>
          <a:p>
            <a:r>
              <a:rPr lang="it-IT" dirty="0"/>
              <a:t> </a:t>
            </a:r>
          </a:p>
          <a:p>
            <a:r>
              <a:rPr lang="it-IT" dirty="0">
                <a:latin typeface="Book Antiqua" pitchFamily="18" charset="0"/>
              </a:rPr>
              <a:t>...traversando l'a</a:t>
            </a:r>
            <a:r>
              <a:rPr lang="it-IT" b="1" dirty="0">
                <a:solidFill>
                  <a:srgbClr val="FF0000"/>
                </a:solidFill>
                <a:latin typeface="Book Antiqua" pitchFamily="18" charset="0"/>
              </a:rPr>
              <a:t>lt</a:t>
            </a:r>
            <a:r>
              <a:rPr lang="it-IT" dirty="0">
                <a:latin typeface="Book Antiqua" pitchFamily="18" charset="0"/>
              </a:rPr>
              <a:t>e</a:t>
            </a:r>
          </a:p>
          <a:p>
            <a:r>
              <a:rPr lang="it-IT" dirty="0">
                <a:latin typeface="Book Antiqua" pitchFamily="18" charset="0"/>
              </a:rPr>
              <a:t>nebulose; hai le penne lacerate</a:t>
            </a:r>
          </a:p>
          <a:p>
            <a:r>
              <a:rPr lang="it-IT" dirty="0">
                <a:latin typeface="Book Antiqua" pitchFamily="18" charset="0"/>
              </a:rPr>
              <a:t>dai cicloni, ti desti a soprassa</a:t>
            </a:r>
            <a:r>
              <a:rPr lang="it-IT" b="1" dirty="0">
                <a:solidFill>
                  <a:srgbClr val="FF0000"/>
                </a:solidFill>
                <a:latin typeface="Book Antiqua" pitchFamily="18" charset="0"/>
              </a:rPr>
              <a:t>lt</a:t>
            </a:r>
            <a:r>
              <a:rPr lang="it-IT" dirty="0">
                <a:latin typeface="Book Antiqua" pitchFamily="18" charset="0"/>
              </a:rPr>
              <a:t>i</a:t>
            </a:r>
            <a:r>
              <a:rPr lang="it-IT" dirty="0" smtClean="0">
                <a:latin typeface="Book Antiqua" pitchFamily="18" charset="0"/>
              </a:rPr>
              <a:t>. </a:t>
            </a:r>
            <a:r>
              <a:rPr lang="it-IT" dirty="0" smtClean="0"/>
              <a:t>(</a:t>
            </a:r>
            <a:r>
              <a:rPr lang="it-IT" dirty="0"/>
              <a:t>E. Montale, </a:t>
            </a:r>
            <a:r>
              <a:rPr lang="it-IT" i="1" dirty="0"/>
              <a:t>Ti libero la fronte dai ghiaccioli</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71414"/>
            <a:ext cx="8786874" cy="6740307"/>
          </a:xfrm>
          <a:prstGeom prst="rect">
            <a:avLst/>
          </a:prstGeom>
          <a:noFill/>
        </p:spPr>
        <p:txBody>
          <a:bodyPr wrap="square" rtlCol="0">
            <a:spAutoFit/>
          </a:bodyPr>
          <a:lstStyle/>
          <a:p>
            <a:r>
              <a:rPr lang="it-IT" b="1" dirty="0"/>
              <a:t>Rima baciata</a:t>
            </a:r>
            <a:endParaRPr lang="it-IT" dirty="0"/>
          </a:p>
          <a:p>
            <a:r>
              <a:rPr lang="it-IT" dirty="0"/>
              <a:t>Si verifica quando due versi consecutivi rimano tra loro.</a:t>
            </a:r>
          </a:p>
          <a:p>
            <a:r>
              <a:rPr lang="it-IT" dirty="0"/>
              <a:t>Schema: AA, BB, </a:t>
            </a:r>
            <a:r>
              <a:rPr lang="it-IT" dirty="0" err="1"/>
              <a:t>CC</a:t>
            </a:r>
            <a:r>
              <a:rPr lang="it-IT" dirty="0"/>
              <a:t>, ecc.</a:t>
            </a:r>
          </a:p>
          <a:p>
            <a:r>
              <a:rPr lang="it-IT" dirty="0">
                <a:latin typeface="Book Antiqua" pitchFamily="18" charset="0"/>
              </a:rPr>
              <a:t>O cavallina, </a:t>
            </a:r>
            <a:r>
              <a:rPr lang="it-IT" dirty="0" err="1">
                <a:latin typeface="Book Antiqua" pitchFamily="18" charset="0"/>
              </a:rPr>
              <a:t>cavallina</a:t>
            </a:r>
            <a:r>
              <a:rPr lang="it-IT" dirty="0">
                <a:latin typeface="Book Antiqua" pitchFamily="18" charset="0"/>
              </a:rPr>
              <a:t> st</a:t>
            </a:r>
            <a:r>
              <a:rPr lang="it-IT" b="1" dirty="0">
                <a:solidFill>
                  <a:srgbClr val="FF0000"/>
                </a:solidFill>
                <a:latin typeface="Book Antiqua" pitchFamily="18" charset="0"/>
              </a:rPr>
              <a:t>orna</a:t>
            </a:r>
            <a:endParaRPr lang="it-IT" dirty="0">
              <a:solidFill>
                <a:srgbClr val="FF0000"/>
              </a:solidFill>
              <a:latin typeface="Book Antiqua" pitchFamily="18" charset="0"/>
            </a:endParaRPr>
          </a:p>
          <a:p>
            <a:r>
              <a:rPr lang="it-IT" dirty="0">
                <a:latin typeface="Book Antiqua" pitchFamily="18" charset="0"/>
              </a:rPr>
              <a:t>che portavi colui che non rit</a:t>
            </a:r>
            <a:r>
              <a:rPr lang="it-IT" b="1" dirty="0">
                <a:solidFill>
                  <a:srgbClr val="FF0000"/>
                </a:solidFill>
                <a:latin typeface="Book Antiqua" pitchFamily="18" charset="0"/>
              </a:rPr>
              <a:t>orna</a:t>
            </a:r>
            <a:endParaRPr lang="it-IT" dirty="0">
              <a:solidFill>
                <a:srgbClr val="FF0000"/>
              </a:solidFill>
              <a:latin typeface="Book Antiqua" pitchFamily="18" charset="0"/>
            </a:endParaRPr>
          </a:p>
          <a:p>
            <a:r>
              <a:rPr lang="it-IT" dirty="0"/>
              <a:t>(G. Pascoli, </a:t>
            </a:r>
            <a:r>
              <a:rPr lang="it-IT" i="1" dirty="0"/>
              <a:t>La cavallina storna</a:t>
            </a:r>
            <a:r>
              <a:rPr lang="it-IT" dirty="0"/>
              <a:t>)</a:t>
            </a:r>
          </a:p>
          <a:p>
            <a:r>
              <a:rPr lang="it-IT" dirty="0"/>
              <a:t> </a:t>
            </a:r>
          </a:p>
          <a:p>
            <a:r>
              <a:rPr lang="it-IT" b="1" dirty="0"/>
              <a:t>Rima alternata</a:t>
            </a:r>
            <a:endParaRPr lang="it-IT" dirty="0"/>
          </a:p>
          <a:p>
            <a:r>
              <a:rPr lang="it-IT" dirty="0"/>
              <a:t>Unisce i versi dispari e i versi pari (il primo con in terzo, il secondo con il quarto, ecc.).</a:t>
            </a:r>
          </a:p>
          <a:p>
            <a:r>
              <a:rPr lang="it-IT" dirty="0"/>
              <a:t>Schema: ABAB</a:t>
            </a:r>
          </a:p>
          <a:p>
            <a:r>
              <a:rPr lang="it-IT" dirty="0">
                <a:latin typeface="Book Antiqua" pitchFamily="18" charset="0"/>
              </a:rPr>
              <a:t>Forse perché della </a:t>
            </a:r>
            <a:r>
              <a:rPr lang="it-IT" dirty="0" err="1">
                <a:latin typeface="Book Antiqua" pitchFamily="18" charset="0"/>
              </a:rPr>
              <a:t>fatal</a:t>
            </a:r>
            <a:r>
              <a:rPr lang="it-IT" dirty="0">
                <a:latin typeface="Book Antiqua" pitchFamily="18" charset="0"/>
              </a:rPr>
              <a:t> qu</a:t>
            </a:r>
            <a:r>
              <a:rPr lang="it-IT" b="1" dirty="0">
                <a:solidFill>
                  <a:srgbClr val="FF0000"/>
                </a:solidFill>
                <a:latin typeface="Book Antiqua" pitchFamily="18" charset="0"/>
              </a:rPr>
              <a:t>iete</a:t>
            </a:r>
            <a:endParaRPr lang="it-IT" dirty="0">
              <a:solidFill>
                <a:srgbClr val="FF0000"/>
              </a:solidFill>
              <a:latin typeface="Book Antiqua" pitchFamily="18" charset="0"/>
            </a:endParaRPr>
          </a:p>
          <a:p>
            <a:r>
              <a:rPr lang="it-IT" dirty="0">
                <a:latin typeface="Book Antiqua" pitchFamily="18" charset="0"/>
              </a:rPr>
              <a:t>tu sei l'imago, a me sì cara vi</a:t>
            </a:r>
            <a:r>
              <a:rPr lang="it-IT" b="1" dirty="0">
                <a:solidFill>
                  <a:srgbClr val="FF0000"/>
                </a:solidFill>
                <a:latin typeface="Book Antiqua" pitchFamily="18" charset="0"/>
              </a:rPr>
              <a:t>eni</a:t>
            </a:r>
            <a:endParaRPr lang="it-IT" dirty="0">
              <a:solidFill>
                <a:srgbClr val="FF0000"/>
              </a:solidFill>
              <a:latin typeface="Book Antiqua" pitchFamily="18" charset="0"/>
            </a:endParaRPr>
          </a:p>
          <a:p>
            <a:r>
              <a:rPr lang="it-IT" dirty="0">
                <a:latin typeface="Book Antiqua" pitchFamily="18" charset="0"/>
              </a:rPr>
              <a:t>o sera! E quando ti </a:t>
            </a:r>
            <a:r>
              <a:rPr lang="it-IT" dirty="0" err="1">
                <a:latin typeface="Book Antiqua" pitchFamily="18" charset="0"/>
              </a:rPr>
              <a:t>corteggian</a:t>
            </a:r>
            <a:r>
              <a:rPr lang="it-IT" dirty="0">
                <a:latin typeface="Book Antiqua" pitchFamily="18" charset="0"/>
              </a:rPr>
              <a:t> l</a:t>
            </a:r>
            <a:r>
              <a:rPr lang="it-IT" b="1" dirty="0">
                <a:solidFill>
                  <a:srgbClr val="FF0000"/>
                </a:solidFill>
                <a:latin typeface="Book Antiqua" pitchFamily="18" charset="0"/>
              </a:rPr>
              <a:t>iete</a:t>
            </a:r>
            <a:endParaRPr lang="it-IT" dirty="0">
              <a:solidFill>
                <a:srgbClr val="FF0000"/>
              </a:solidFill>
              <a:latin typeface="Book Antiqua" pitchFamily="18" charset="0"/>
            </a:endParaRPr>
          </a:p>
          <a:p>
            <a:r>
              <a:rPr lang="it-IT" dirty="0">
                <a:latin typeface="Book Antiqua" pitchFamily="18" charset="0"/>
              </a:rPr>
              <a:t>le nubi estive e i zefiri ser</a:t>
            </a:r>
            <a:r>
              <a:rPr lang="it-IT" b="1" dirty="0">
                <a:solidFill>
                  <a:srgbClr val="FF0000"/>
                </a:solidFill>
                <a:latin typeface="Book Antiqua" pitchFamily="18" charset="0"/>
              </a:rPr>
              <a:t>eni</a:t>
            </a:r>
            <a:endParaRPr lang="it-IT" dirty="0">
              <a:solidFill>
                <a:srgbClr val="FF0000"/>
              </a:solidFill>
              <a:latin typeface="Book Antiqua" pitchFamily="18" charset="0"/>
            </a:endParaRPr>
          </a:p>
          <a:p>
            <a:r>
              <a:rPr lang="it-IT" dirty="0"/>
              <a:t>(U. Foscolo, </a:t>
            </a:r>
            <a:r>
              <a:rPr lang="it-IT" i="1" dirty="0"/>
              <a:t>Alla sera</a:t>
            </a:r>
            <a:r>
              <a:rPr lang="it-IT" dirty="0"/>
              <a:t>)</a:t>
            </a:r>
          </a:p>
          <a:p>
            <a:r>
              <a:rPr lang="it-IT" dirty="0"/>
              <a:t> </a:t>
            </a:r>
          </a:p>
          <a:p>
            <a:r>
              <a:rPr lang="it-IT" b="1" dirty="0"/>
              <a:t>Rima incrociata (o chiusa)</a:t>
            </a:r>
            <a:endParaRPr lang="it-IT" dirty="0"/>
          </a:p>
          <a:p>
            <a:r>
              <a:rPr lang="it-IT" dirty="0"/>
              <a:t>Unisce il primo verso con il quarto e il secondo con il terzo.</a:t>
            </a:r>
          </a:p>
          <a:p>
            <a:r>
              <a:rPr lang="it-IT" dirty="0"/>
              <a:t>Schema: ABBA; oppure CDC, DCD</a:t>
            </a:r>
          </a:p>
          <a:p>
            <a:r>
              <a:rPr lang="it-IT" dirty="0">
                <a:latin typeface="Book Antiqua" pitchFamily="18" charset="0"/>
              </a:rPr>
              <a:t>Voi ch'ascoltate in rime sparse il su</a:t>
            </a:r>
            <a:r>
              <a:rPr lang="it-IT" b="1" dirty="0">
                <a:solidFill>
                  <a:srgbClr val="FF0000"/>
                </a:solidFill>
                <a:latin typeface="Book Antiqua" pitchFamily="18" charset="0"/>
              </a:rPr>
              <a:t>ono</a:t>
            </a:r>
            <a:endParaRPr lang="it-IT" dirty="0">
              <a:solidFill>
                <a:srgbClr val="FF0000"/>
              </a:solidFill>
              <a:latin typeface="Book Antiqua" pitchFamily="18" charset="0"/>
            </a:endParaRPr>
          </a:p>
          <a:p>
            <a:r>
              <a:rPr lang="it-IT" dirty="0">
                <a:latin typeface="Book Antiqua" pitchFamily="18" charset="0"/>
              </a:rPr>
              <a:t>di quei sospiri </a:t>
            </a:r>
            <a:r>
              <a:rPr lang="it-IT" dirty="0" err="1">
                <a:latin typeface="Book Antiqua" pitchFamily="18" charset="0"/>
              </a:rPr>
              <a:t>ond</a:t>
            </a:r>
            <a:r>
              <a:rPr lang="it-IT" dirty="0">
                <a:latin typeface="Book Antiqua" pitchFamily="18" charset="0"/>
              </a:rPr>
              <a:t>'io nutriva 'l </a:t>
            </a:r>
            <a:r>
              <a:rPr lang="it-IT" dirty="0" err="1">
                <a:latin typeface="Book Antiqua" pitchFamily="18" charset="0"/>
              </a:rPr>
              <a:t>c</a:t>
            </a:r>
            <a:r>
              <a:rPr lang="it-IT" b="1" dirty="0" err="1">
                <a:solidFill>
                  <a:srgbClr val="FF0000"/>
                </a:solidFill>
                <a:latin typeface="Book Antiqua" pitchFamily="18" charset="0"/>
              </a:rPr>
              <a:t>ore</a:t>
            </a:r>
            <a:endParaRPr lang="it-IT" dirty="0">
              <a:solidFill>
                <a:srgbClr val="FF0000"/>
              </a:solidFill>
              <a:latin typeface="Book Antiqua" pitchFamily="18" charset="0"/>
            </a:endParaRPr>
          </a:p>
          <a:p>
            <a:r>
              <a:rPr lang="it-IT" dirty="0">
                <a:latin typeface="Book Antiqua" pitchFamily="18" charset="0"/>
              </a:rPr>
              <a:t>in </a:t>
            </a:r>
            <a:r>
              <a:rPr lang="it-IT" dirty="0" err="1">
                <a:latin typeface="Book Antiqua" pitchFamily="18" charset="0"/>
              </a:rPr>
              <a:t>qul</a:t>
            </a:r>
            <a:r>
              <a:rPr lang="it-IT" dirty="0">
                <a:latin typeface="Book Antiqua" pitchFamily="18" charset="0"/>
              </a:rPr>
              <a:t> mio primo </a:t>
            </a:r>
            <a:r>
              <a:rPr lang="it-IT" dirty="0" err="1">
                <a:latin typeface="Book Antiqua" pitchFamily="18" charset="0"/>
              </a:rPr>
              <a:t>giovenil</a:t>
            </a:r>
            <a:r>
              <a:rPr lang="it-IT" dirty="0">
                <a:latin typeface="Book Antiqua" pitchFamily="18" charset="0"/>
              </a:rPr>
              <a:t> err</a:t>
            </a:r>
            <a:r>
              <a:rPr lang="it-IT" b="1" dirty="0">
                <a:solidFill>
                  <a:srgbClr val="FF0000"/>
                </a:solidFill>
                <a:latin typeface="Book Antiqua" pitchFamily="18" charset="0"/>
              </a:rPr>
              <a:t>ore</a:t>
            </a:r>
            <a:endParaRPr lang="it-IT" dirty="0">
              <a:solidFill>
                <a:srgbClr val="FF0000"/>
              </a:solidFill>
              <a:latin typeface="Book Antiqua" pitchFamily="18" charset="0"/>
            </a:endParaRPr>
          </a:p>
          <a:p>
            <a:r>
              <a:rPr lang="it-IT" dirty="0">
                <a:latin typeface="Book Antiqua" pitchFamily="18" charset="0"/>
              </a:rPr>
              <a:t>quand'ero in parte altr'</a:t>
            </a:r>
            <a:r>
              <a:rPr lang="it-IT" dirty="0" err="1">
                <a:latin typeface="Book Antiqua" pitchFamily="18" charset="0"/>
              </a:rPr>
              <a:t>uom</a:t>
            </a:r>
            <a:r>
              <a:rPr lang="it-IT" dirty="0">
                <a:latin typeface="Book Antiqua" pitchFamily="18" charset="0"/>
              </a:rPr>
              <a:t> da quel ch'i's</a:t>
            </a:r>
            <a:r>
              <a:rPr lang="it-IT" b="1" dirty="0">
                <a:solidFill>
                  <a:srgbClr val="FF0000"/>
                </a:solidFill>
                <a:latin typeface="Book Antiqua" pitchFamily="18" charset="0"/>
              </a:rPr>
              <a:t>ono</a:t>
            </a:r>
            <a:endParaRPr lang="it-IT" dirty="0">
              <a:solidFill>
                <a:srgbClr val="FF0000"/>
              </a:solidFill>
              <a:latin typeface="Book Antiqua" pitchFamily="18" charset="0"/>
            </a:endParaRPr>
          </a:p>
          <a:p>
            <a:r>
              <a:rPr lang="it-IT" dirty="0"/>
              <a:t>(F. Petrarca, </a:t>
            </a:r>
            <a:r>
              <a:rPr lang="it-IT" i="1" dirty="0"/>
              <a:t>Voi ch'ascoltate</a:t>
            </a:r>
            <a:r>
              <a:rPr lang="it-IT" dirty="0" smtClean="0"/>
              <a:t>)</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71414"/>
            <a:ext cx="8858312" cy="6740307"/>
          </a:xfrm>
          <a:prstGeom prst="rect">
            <a:avLst/>
          </a:prstGeom>
          <a:noFill/>
        </p:spPr>
        <p:txBody>
          <a:bodyPr wrap="square" rtlCol="0">
            <a:spAutoFit/>
          </a:bodyPr>
          <a:lstStyle/>
          <a:p>
            <a:r>
              <a:rPr lang="it-IT" b="1" dirty="0"/>
              <a:t>Rima incatenata (o dantesca)</a:t>
            </a:r>
            <a:endParaRPr lang="it-IT" dirty="0"/>
          </a:p>
          <a:p>
            <a:r>
              <a:rPr lang="it-IT" dirty="0"/>
              <a:t>Tipica della terzina, unisce in una specie di catena i vari versi.</a:t>
            </a:r>
          </a:p>
          <a:p>
            <a:r>
              <a:rPr lang="it-IT" dirty="0"/>
              <a:t>Schema: ABA, BCB, </a:t>
            </a:r>
            <a:r>
              <a:rPr lang="it-IT" dirty="0" err="1"/>
              <a:t>CDC</a:t>
            </a:r>
            <a:r>
              <a:rPr lang="it-IT" dirty="0"/>
              <a:t>, ecc.</a:t>
            </a:r>
          </a:p>
          <a:p>
            <a:r>
              <a:rPr lang="it-IT" dirty="0">
                <a:latin typeface="Book Antiqua" pitchFamily="18" charset="0"/>
              </a:rPr>
              <a:t>Nel mezzo del </a:t>
            </a:r>
            <a:r>
              <a:rPr lang="it-IT" dirty="0" err="1">
                <a:latin typeface="Book Antiqua" pitchFamily="18" charset="0"/>
              </a:rPr>
              <a:t>cammin</a:t>
            </a:r>
            <a:r>
              <a:rPr lang="it-IT" dirty="0">
                <a:latin typeface="Book Antiqua" pitchFamily="18" charset="0"/>
              </a:rPr>
              <a:t> di nostra v</a:t>
            </a:r>
            <a:r>
              <a:rPr lang="it-IT" b="1" dirty="0">
                <a:solidFill>
                  <a:srgbClr val="FF0000"/>
                </a:solidFill>
                <a:latin typeface="Book Antiqua" pitchFamily="18" charset="0"/>
              </a:rPr>
              <a:t>ita</a:t>
            </a:r>
            <a:r>
              <a:rPr lang="it-IT" dirty="0">
                <a:latin typeface="Book Antiqua" pitchFamily="18" charset="0"/>
              </a:rPr>
              <a:t> </a:t>
            </a:r>
            <a:endParaRPr lang="it-IT" dirty="0" smtClean="0">
              <a:latin typeface="Book Antiqua" pitchFamily="18" charset="0"/>
            </a:endParaRPr>
          </a:p>
          <a:p>
            <a:r>
              <a:rPr lang="it-IT" dirty="0" smtClean="0">
                <a:latin typeface="Book Antiqua" pitchFamily="18" charset="0"/>
              </a:rPr>
              <a:t>mi </a:t>
            </a:r>
            <a:r>
              <a:rPr lang="it-IT" dirty="0">
                <a:latin typeface="Book Antiqua" pitchFamily="18" charset="0"/>
              </a:rPr>
              <a:t>ritrovai per una selva osc</a:t>
            </a:r>
            <a:r>
              <a:rPr lang="it-IT" b="1" dirty="0">
                <a:solidFill>
                  <a:srgbClr val="FF0000"/>
                </a:solidFill>
                <a:latin typeface="Book Antiqua" pitchFamily="18" charset="0"/>
              </a:rPr>
              <a:t>ura</a:t>
            </a:r>
            <a:r>
              <a:rPr lang="it-IT" dirty="0">
                <a:solidFill>
                  <a:srgbClr val="FF0000"/>
                </a:solidFill>
                <a:latin typeface="Book Antiqua" pitchFamily="18" charset="0"/>
              </a:rPr>
              <a:t> </a:t>
            </a:r>
            <a:endParaRPr lang="it-IT" dirty="0" smtClean="0">
              <a:solidFill>
                <a:srgbClr val="FF0000"/>
              </a:solidFill>
              <a:latin typeface="Book Antiqua" pitchFamily="18" charset="0"/>
            </a:endParaRPr>
          </a:p>
          <a:p>
            <a:r>
              <a:rPr lang="it-IT" dirty="0" smtClean="0">
                <a:latin typeface="Book Antiqua" pitchFamily="18" charset="0"/>
              </a:rPr>
              <a:t>ché </a:t>
            </a:r>
            <a:r>
              <a:rPr lang="it-IT" dirty="0">
                <a:latin typeface="Book Antiqua" pitchFamily="18" charset="0"/>
              </a:rPr>
              <a:t>la diritta via era smarr</a:t>
            </a:r>
            <a:r>
              <a:rPr lang="it-IT" b="1" dirty="0">
                <a:solidFill>
                  <a:srgbClr val="FF0000"/>
                </a:solidFill>
                <a:latin typeface="Book Antiqua" pitchFamily="18" charset="0"/>
              </a:rPr>
              <a:t>ita</a:t>
            </a:r>
            <a:r>
              <a:rPr lang="it-IT" dirty="0">
                <a:latin typeface="Book Antiqua" pitchFamily="18" charset="0"/>
              </a:rPr>
              <a:t>. </a:t>
            </a:r>
            <a:endParaRPr lang="it-IT" dirty="0" smtClean="0">
              <a:latin typeface="Book Antiqua" pitchFamily="18" charset="0"/>
            </a:endParaRPr>
          </a:p>
          <a:p>
            <a:r>
              <a:rPr lang="it-IT" dirty="0" smtClean="0">
                <a:latin typeface="Book Antiqua" pitchFamily="18" charset="0"/>
              </a:rPr>
              <a:t>Ahi </a:t>
            </a:r>
            <a:r>
              <a:rPr lang="it-IT" dirty="0">
                <a:latin typeface="Book Antiqua" pitchFamily="18" charset="0"/>
              </a:rPr>
              <a:t>quanto a dir qual era è cosa d</a:t>
            </a:r>
            <a:r>
              <a:rPr lang="it-IT" b="1" dirty="0">
                <a:solidFill>
                  <a:srgbClr val="FF0000"/>
                </a:solidFill>
                <a:latin typeface="Book Antiqua" pitchFamily="18" charset="0"/>
              </a:rPr>
              <a:t>ura</a:t>
            </a:r>
            <a:r>
              <a:rPr lang="it-IT" dirty="0">
                <a:latin typeface="Book Antiqua" pitchFamily="18" charset="0"/>
              </a:rPr>
              <a:t> </a:t>
            </a:r>
            <a:endParaRPr lang="it-IT" dirty="0" smtClean="0">
              <a:latin typeface="Book Antiqua" pitchFamily="18" charset="0"/>
            </a:endParaRPr>
          </a:p>
          <a:p>
            <a:r>
              <a:rPr lang="it-IT" dirty="0" err="1" smtClean="0">
                <a:latin typeface="Book Antiqua" pitchFamily="18" charset="0"/>
              </a:rPr>
              <a:t>esta</a:t>
            </a:r>
            <a:r>
              <a:rPr lang="it-IT" dirty="0" smtClean="0">
                <a:latin typeface="Book Antiqua" pitchFamily="18" charset="0"/>
              </a:rPr>
              <a:t> </a:t>
            </a:r>
            <a:r>
              <a:rPr lang="it-IT" dirty="0">
                <a:latin typeface="Book Antiqua" pitchFamily="18" charset="0"/>
              </a:rPr>
              <a:t>selva selvaggia e aspra e f</a:t>
            </a:r>
            <a:r>
              <a:rPr lang="it-IT" b="1" dirty="0">
                <a:solidFill>
                  <a:srgbClr val="FF0000"/>
                </a:solidFill>
                <a:latin typeface="Book Antiqua" pitchFamily="18" charset="0"/>
              </a:rPr>
              <a:t>orte</a:t>
            </a:r>
            <a:r>
              <a:rPr lang="it-IT" dirty="0">
                <a:latin typeface="Book Antiqua" pitchFamily="18" charset="0"/>
              </a:rPr>
              <a:t> </a:t>
            </a:r>
            <a:endParaRPr lang="it-IT" dirty="0" smtClean="0">
              <a:latin typeface="Book Antiqua" pitchFamily="18" charset="0"/>
            </a:endParaRPr>
          </a:p>
          <a:p>
            <a:r>
              <a:rPr lang="it-IT" dirty="0" smtClean="0">
                <a:latin typeface="Book Antiqua" pitchFamily="18" charset="0"/>
              </a:rPr>
              <a:t>che </a:t>
            </a:r>
            <a:r>
              <a:rPr lang="it-IT" dirty="0">
                <a:latin typeface="Book Antiqua" pitchFamily="18" charset="0"/>
              </a:rPr>
              <a:t>nel </a:t>
            </a:r>
            <a:r>
              <a:rPr lang="it-IT" dirty="0" err="1">
                <a:latin typeface="Book Antiqua" pitchFamily="18" charset="0"/>
              </a:rPr>
              <a:t>pensier</a:t>
            </a:r>
            <a:r>
              <a:rPr lang="it-IT" dirty="0">
                <a:latin typeface="Book Antiqua" pitchFamily="18" charset="0"/>
              </a:rPr>
              <a:t> rinnova la pa</a:t>
            </a:r>
            <a:r>
              <a:rPr lang="it-IT" b="1" dirty="0">
                <a:solidFill>
                  <a:srgbClr val="FF0000"/>
                </a:solidFill>
                <a:latin typeface="Book Antiqua" pitchFamily="18" charset="0"/>
              </a:rPr>
              <a:t>ura</a:t>
            </a:r>
            <a:r>
              <a:rPr lang="it-IT" dirty="0">
                <a:latin typeface="Book Antiqua" pitchFamily="18" charset="0"/>
              </a:rPr>
              <a:t>!</a:t>
            </a:r>
          </a:p>
          <a:p>
            <a:r>
              <a:rPr lang="it-IT" dirty="0" smtClean="0">
                <a:latin typeface="Book Antiqua" pitchFamily="18" charset="0"/>
              </a:rPr>
              <a:t>Tant'è </a:t>
            </a:r>
            <a:r>
              <a:rPr lang="it-IT" dirty="0">
                <a:latin typeface="Book Antiqua" pitchFamily="18" charset="0"/>
              </a:rPr>
              <a:t>amara che poco è più m</a:t>
            </a:r>
            <a:r>
              <a:rPr lang="it-IT" b="1" dirty="0">
                <a:solidFill>
                  <a:srgbClr val="FF0000"/>
                </a:solidFill>
                <a:latin typeface="Book Antiqua" pitchFamily="18" charset="0"/>
              </a:rPr>
              <a:t>orte</a:t>
            </a:r>
            <a:r>
              <a:rPr lang="it-IT" dirty="0">
                <a:latin typeface="Book Antiqua" pitchFamily="18" charset="0"/>
              </a:rPr>
              <a:t>;</a:t>
            </a:r>
          </a:p>
          <a:p>
            <a:r>
              <a:rPr lang="it-IT" dirty="0">
                <a:latin typeface="Book Antiqua" pitchFamily="18" charset="0"/>
              </a:rPr>
              <a:t>ma per trattar del ben ch'io vi trov</a:t>
            </a:r>
            <a:r>
              <a:rPr lang="it-IT" b="1" dirty="0">
                <a:solidFill>
                  <a:srgbClr val="FF0000"/>
                </a:solidFill>
                <a:latin typeface="Book Antiqua" pitchFamily="18" charset="0"/>
              </a:rPr>
              <a:t>ai</a:t>
            </a:r>
            <a:r>
              <a:rPr lang="it-IT" dirty="0">
                <a:latin typeface="Book Antiqua" pitchFamily="18" charset="0"/>
              </a:rPr>
              <a:t>,</a:t>
            </a:r>
          </a:p>
          <a:p>
            <a:r>
              <a:rPr lang="it-IT" dirty="0">
                <a:latin typeface="Book Antiqua" pitchFamily="18" charset="0"/>
              </a:rPr>
              <a:t>dirò dell'altre cose ch'io v'ho sc</a:t>
            </a:r>
            <a:r>
              <a:rPr lang="it-IT" b="1" dirty="0">
                <a:solidFill>
                  <a:srgbClr val="FF0000"/>
                </a:solidFill>
                <a:latin typeface="Book Antiqua" pitchFamily="18" charset="0"/>
              </a:rPr>
              <a:t>orte</a:t>
            </a:r>
            <a:endParaRPr lang="it-IT" dirty="0">
              <a:solidFill>
                <a:srgbClr val="FF0000"/>
              </a:solidFill>
              <a:latin typeface="Book Antiqua" pitchFamily="18" charset="0"/>
            </a:endParaRPr>
          </a:p>
          <a:p>
            <a:r>
              <a:rPr lang="it-IT" dirty="0"/>
              <a:t>(Dante, </a:t>
            </a:r>
            <a:r>
              <a:rPr lang="it-IT" i="1" dirty="0"/>
              <a:t>Inferno</a:t>
            </a:r>
            <a:r>
              <a:rPr lang="it-IT" dirty="0"/>
              <a:t> I, 1-9)</a:t>
            </a:r>
          </a:p>
          <a:p>
            <a:r>
              <a:rPr lang="it-IT" dirty="0"/>
              <a:t> </a:t>
            </a:r>
          </a:p>
          <a:p>
            <a:r>
              <a:rPr lang="it-IT" b="1" dirty="0"/>
              <a:t>Rima invertita (o a specchio)</a:t>
            </a:r>
            <a:endParaRPr lang="it-IT" dirty="0"/>
          </a:p>
          <a:p>
            <a:r>
              <a:rPr lang="it-IT" dirty="0"/>
              <a:t>Le rime si succedono a tre a tre, in ordine inverso.</a:t>
            </a:r>
          </a:p>
          <a:p>
            <a:r>
              <a:rPr lang="it-IT" dirty="0"/>
              <a:t>Schema: ABC-CBA; oppure ABC-ACB</a:t>
            </a:r>
          </a:p>
          <a:p>
            <a:r>
              <a:rPr lang="it-IT" dirty="0">
                <a:latin typeface="Book Antiqua" pitchFamily="18" charset="0"/>
              </a:rPr>
              <a:t>cantò fatali, ed il diverso </a:t>
            </a:r>
            <a:r>
              <a:rPr lang="it-IT" dirty="0" err="1">
                <a:latin typeface="Book Antiqua" pitchFamily="18" charset="0"/>
              </a:rPr>
              <a:t>es</a:t>
            </a:r>
            <a:r>
              <a:rPr lang="it-IT" b="1" dirty="0" err="1">
                <a:solidFill>
                  <a:srgbClr val="FF0000"/>
                </a:solidFill>
                <a:latin typeface="Book Antiqua" pitchFamily="18" charset="0"/>
              </a:rPr>
              <a:t>iglio</a:t>
            </a:r>
            <a:endParaRPr lang="it-IT" dirty="0">
              <a:solidFill>
                <a:srgbClr val="FF0000"/>
              </a:solidFill>
              <a:latin typeface="Book Antiqua" pitchFamily="18" charset="0"/>
            </a:endParaRPr>
          </a:p>
          <a:p>
            <a:r>
              <a:rPr lang="it-IT" dirty="0">
                <a:latin typeface="Book Antiqua" pitchFamily="18" charset="0"/>
              </a:rPr>
              <a:t>per cui bella di fama e di svent</a:t>
            </a:r>
            <a:r>
              <a:rPr lang="it-IT" b="1" dirty="0">
                <a:solidFill>
                  <a:srgbClr val="FF0000"/>
                </a:solidFill>
                <a:latin typeface="Book Antiqua" pitchFamily="18" charset="0"/>
              </a:rPr>
              <a:t>ura</a:t>
            </a:r>
            <a:endParaRPr lang="it-IT" dirty="0">
              <a:solidFill>
                <a:srgbClr val="FF0000"/>
              </a:solidFill>
              <a:latin typeface="Book Antiqua" pitchFamily="18" charset="0"/>
            </a:endParaRPr>
          </a:p>
          <a:p>
            <a:r>
              <a:rPr lang="it-IT" dirty="0">
                <a:latin typeface="Book Antiqua" pitchFamily="18" charset="0"/>
              </a:rPr>
              <a:t>baciò la sua petrosa Itaca Ul</a:t>
            </a:r>
            <a:r>
              <a:rPr lang="it-IT" b="1" dirty="0">
                <a:solidFill>
                  <a:srgbClr val="FF0000"/>
                </a:solidFill>
                <a:latin typeface="Book Antiqua" pitchFamily="18" charset="0"/>
              </a:rPr>
              <a:t>isse</a:t>
            </a:r>
            <a:r>
              <a:rPr lang="it-IT" dirty="0">
                <a:latin typeface="Book Antiqua" pitchFamily="18" charset="0"/>
              </a:rPr>
              <a:t>.</a:t>
            </a:r>
          </a:p>
          <a:p>
            <a:r>
              <a:rPr lang="it-IT" dirty="0">
                <a:latin typeface="Book Antiqua" pitchFamily="18" charset="0"/>
              </a:rPr>
              <a:t>Tu non altro che il canto avrai del f</a:t>
            </a:r>
            <a:r>
              <a:rPr lang="it-IT" b="1" dirty="0">
                <a:solidFill>
                  <a:srgbClr val="FF0000"/>
                </a:solidFill>
                <a:latin typeface="Book Antiqua" pitchFamily="18" charset="0"/>
              </a:rPr>
              <a:t>iglio</a:t>
            </a:r>
            <a:r>
              <a:rPr lang="it-IT" dirty="0">
                <a:latin typeface="Book Antiqua" pitchFamily="18" charset="0"/>
              </a:rPr>
              <a:t>,</a:t>
            </a:r>
          </a:p>
          <a:p>
            <a:r>
              <a:rPr lang="it-IT" dirty="0">
                <a:latin typeface="Book Antiqua" pitchFamily="18" charset="0"/>
              </a:rPr>
              <a:t>o materna mia terra; a noi prescr</a:t>
            </a:r>
            <a:r>
              <a:rPr lang="it-IT" b="1" dirty="0">
                <a:latin typeface="Book Antiqua" pitchFamily="18" charset="0"/>
              </a:rPr>
              <a:t>i</a:t>
            </a:r>
            <a:r>
              <a:rPr lang="it-IT" b="1" dirty="0">
                <a:solidFill>
                  <a:srgbClr val="FF0000"/>
                </a:solidFill>
                <a:latin typeface="Book Antiqua" pitchFamily="18" charset="0"/>
              </a:rPr>
              <a:t>sse</a:t>
            </a:r>
            <a:r>
              <a:rPr lang="it-IT" dirty="0">
                <a:latin typeface="Book Antiqua" pitchFamily="18" charset="0"/>
              </a:rPr>
              <a:t> </a:t>
            </a:r>
          </a:p>
          <a:p>
            <a:r>
              <a:rPr lang="it-IT" dirty="0">
                <a:latin typeface="Book Antiqua" pitchFamily="18" charset="0"/>
              </a:rPr>
              <a:t>il fato illacrimata sepolt</a:t>
            </a:r>
            <a:r>
              <a:rPr lang="it-IT" b="1" dirty="0">
                <a:solidFill>
                  <a:srgbClr val="FF0000"/>
                </a:solidFill>
                <a:latin typeface="Book Antiqua" pitchFamily="18" charset="0"/>
              </a:rPr>
              <a:t>ura</a:t>
            </a:r>
            <a:r>
              <a:rPr lang="it-IT" dirty="0">
                <a:latin typeface="Book Antiqua" pitchFamily="18" charset="0"/>
              </a:rPr>
              <a:t>.</a:t>
            </a:r>
          </a:p>
          <a:p>
            <a:r>
              <a:rPr lang="it-IT" dirty="0"/>
              <a:t>(U. Foscolo, </a:t>
            </a:r>
            <a:r>
              <a:rPr lang="it-IT" i="1" dirty="0"/>
              <a:t>A </a:t>
            </a:r>
            <a:r>
              <a:rPr lang="it-IT" i="1" dirty="0" err="1"/>
              <a:t>Zacinto</a:t>
            </a:r>
            <a:r>
              <a:rPr lang="it-IT" dirty="0" smtClean="0"/>
              <a:t>)</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76" y="142852"/>
            <a:ext cx="8715404" cy="6740307"/>
          </a:xfrm>
          <a:prstGeom prst="rect">
            <a:avLst/>
          </a:prstGeom>
          <a:noFill/>
        </p:spPr>
        <p:txBody>
          <a:bodyPr wrap="square" rtlCol="0">
            <a:spAutoFit/>
          </a:bodyPr>
          <a:lstStyle/>
          <a:p>
            <a:r>
              <a:rPr lang="it-IT" b="1" dirty="0"/>
              <a:t>Rima interna e rima al mezzo</a:t>
            </a:r>
            <a:endParaRPr lang="it-IT" dirty="0"/>
          </a:p>
          <a:p>
            <a:r>
              <a:rPr lang="it-IT" dirty="0"/>
              <a:t>Si ha quando si fa rimare la parola finale di un verso con una parola a metà del verso successivo o comunque interna.</a:t>
            </a:r>
          </a:p>
          <a:p>
            <a:r>
              <a:rPr lang="it-IT" dirty="0">
                <a:latin typeface="Book Antiqua" pitchFamily="18" charset="0"/>
              </a:rPr>
              <a:t>soccorri alla mia gu</a:t>
            </a:r>
            <a:r>
              <a:rPr lang="it-IT" b="1" dirty="0">
                <a:solidFill>
                  <a:srgbClr val="FF0000"/>
                </a:solidFill>
                <a:latin typeface="Book Antiqua" pitchFamily="18" charset="0"/>
              </a:rPr>
              <a:t>erra</a:t>
            </a:r>
            <a:endParaRPr lang="it-IT" dirty="0">
              <a:solidFill>
                <a:srgbClr val="FF0000"/>
              </a:solidFill>
              <a:latin typeface="Book Antiqua" pitchFamily="18" charset="0"/>
            </a:endParaRPr>
          </a:p>
          <a:p>
            <a:r>
              <a:rPr lang="it-IT" dirty="0">
                <a:latin typeface="Book Antiqua" pitchFamily="18" charset="0"/>
              </a:rPr>
              <a:t>ben ch'i' sia t</a:t>
            </a:r>
            <a:r>
              <a:rPr lang="it-IT" b="1" dirty="0">
                <a:solidFill>
                  <a:srgbClr val="FF0000"/>
                </a:solidFill>
                <a:latin typeface="Book Antiqua" pitchFamily="18" charset="0"/>
              </a:rPr>
              <a:t>erra</a:t>
            </a:r>
            <a:r>
              <a:rPr lang="it-IT" dirty="0">
                <a:latin typeface="Book Antiqua" pitchFamily="18" charset="0"/>
              </a:rPr>
              <a:t> e tu del ciel regina:</a:t>
            </a:r>
          </a:p>
          <a:p>
            <a:r>
              <a:rPr lang="it-IT" dirty="0">
                <a:latin typeface="Book Antiqua" pitchFamily="18" charset="0"/>
              </a:rPr>
              <a:t>volgi al mio dubbio st</a:t>
            </a:r>
            <a:r>
              <a:rPr lang="it-IT" b="1" dirty="0">
                <a:solidFill>
                  <a:srgbClr val="FF0000"/>
                </a:solidFill>
                <a:latin typeface="Book Antiqua" pitchFamily="18" charset="0"/>
              </a:rPr>
              <a:t>ato</a:t>
            </a:r>
            <a:endParaRPr lang="it-IT" dirty="0">
              <a:solidFill>
                <a:srgbClr val="FF0000"/>
              </a:solidFill>
              <a:latin typeface="Book Antiqua" pitchFamily="18" charset="0"/>
            </a:endParaRPr>
          </a:p>
          <a:p>
            <a:r>
              <a:rPr lang="it-IT" dirty="0">
                <a:latin typeface="Book Antiqua" pitchFamily="18" charset="0"/>
              </a:rPr>
              <a:t>che sconsigli</a:t>
            </a:r>
            <a:r>
              <a:rPr lang="it-IT" b="1" dirty="0">
                <a:solidFill>
                  <a:srgbClr val="FF0000"/>
                </a:solidFill>
                <a:latin typeface="Book Antiqua" pitchFamily="18" charset="0"/>
              </a:rPr>
              <a:t>ato</a:t>
            </a:r>
            <a:r>
              <a:rPr lang="it-IT" dirty="0">
                <a:latin typeface="Book Antiqua" pitchFamily="18" charset="0"/>
              </a:rPr>
              <a:t> a te </a:t>
            </a:r>
            <a:r>
              <a:rPr lang="it-IT" dirty="0" err="1">
                <a:latin typeface="Book Antiqua" pitchFamily="18" charset="0"/>
              </a:rPr>
              <a:t>ven</a:t>
            </a:r>
            <a:r>
              <a:rPr lang="it-IT" dirty="0">
                <a:latin typeface="Book Antiqua" pitchFamily="18" charset="0"/>
              </a:rPr>
              <a:t> per consiglio.</a:t>
            </a:r>
          </a:p>
          <a:p>
            <a:r>
              <a:rPr lang="it-IT" dirty="0"/>
              <a:t>(F. Petrarca, </a:t>
            </a:r>
            <a:r>
              <a:rPr lang="it-IT" i="1" dirty="0"/>
              <a:t>Canzoniere</a:t>
            </a:r>
            <a:r>
              <a:rPr lang="it-IT" dirty="0"/>
              <a:t> </a:t>
            </a:r>
            <a:r>
              <a:rPr lang="it-IT" dirty="0" err="1"/>
              <a:t>CCCLXVI</a:t>
            </a:r>
            <a:r>
              <a:rPr lang="it-IT" dirty="0"/>
              <a:t>)</a:t>
            </a:r>
          </a:p>
          <a:p>
            <a:r>
              <a:rPr lang="it-IT" dirty="0"/>
              <a:t> </a:t>
            </a:r>
          </a:p>
          <a:p>
            <a:r>
              <a:rPr lang="it-IT" b="1" dirty="0"/>
              <a:t>Rima equivoca</a:t>
            </a:r>
            <a:endParaRPr lang="it-IT" dirty="0"/>
          </a:p>
          <a:p>
            <a:r>
              <a:rPr lang="it-IT" dirty="0"/>
              <a:t>E' una rima che si ottiene facendo rimare due parole identiche, ma di significato diverso.</a:t>
            </a:r>
          </a:p>
          <a:p>
            <a:r>
              <a:rPr lang="it-IT" dirty="0">
                <a:latin typeface="Book Antiqua" pitchFamily="18" charset="0"/>
              </a:rPr>
              <a:t>Per altra via, per altri </a:t>
            </a:r>
            <a:r>
              <a:rPr lang="it-IT" b="1" dirty="0">
                <a:solidFill>
                  <a:srgbClr val="FF0000"/>
                </a:solidFill>
                <a:latin typeface="Book Antiqua" pitchFamily="18" charset="0"/>
              </a:rPr>
              <a:t>porti</a:t>
            </a:r>
            <a:endParaRPr lang="it-IT" dirty="0">
              <a:solidFill>
                <a:srgbClr val="FF0000"/>
              </a:solidFill>
              <a:latin typeface="Book Antiqua" pitchFamily="18" charset="0"/>
            </a:endParaRPr>
          </a:p>
          <a:p>
            <a:r>
              <a:rPr lang="it-IT" dirty="0">
                <a:latin typeface="Book Antiqua" pitchFamily="18" charset="0"/>
              </a:rPr>
              <a:t>verrai a piaggia, non qui per passare,</a:t>
            </a:r>
          </a:p>
          <a:p>
            <a:r>
              <a:rPr lang="it-IT" dirty="0">
                <a:latin typeface="Book Antiqua" pitchFamily="18" charset="0"/>
              </a:rPr>
              <a:t>più lieve legno </a:t>
            </a:r>
            <a:r>
              <a:rPr lang="it-IT" dirty="0" err="1">
                <a:latin typeface="Book Antiqua" pitchFamily="18" charset="0"/>
              </a:rPr>
              <a:t>conven</a:t>
            </a:r>
            <a:r>
              <a:rPr lang="it-IT" dirty="0">
                <a:latin typeface="Book Antiqua" pitchFamily="18" charset="0"/>
              </a:rPr>
              <a:t> che ti </a:t>
            </a:r>
            <a:r>
              <a:rPr lang="it-IT" b="1" dirty="0">
                <a:solidFill>
                  <a:srgbClr val="FF0000"/>
                </a:solidFill>
                <a:latin typeface="Book Antiqua" pitchFamily="18" charset="0"/>
              </a:rPr>
              <a:t>porti</a:t>
            </a:r>
            <a:r>
              <a:rPr lang="it-IT" dirty="0">
                <a:latin typeface="Book Antiqua" pitchFamily="18" charset="0"/>
              </a:rPr>
              <a:t>.</a:t>
            </a:r>
          </a:p>
          <a:p>
            <a:r>
              <a:rPr lang="it-IT" dirty="0"/>
              <a:t>(Dante, </a:t>
            </a:r>
            <a:r>
              <a:rPr lang="it-IT" i="1" dirty="0"/>
              <a:t>Inferno</a:t>
            </a:r>
            <a:r>
              <a:rPr lang="it-IT" dirty="0"/>
              <a:t> III,91-93)</a:t>
            </a:r>
          </a:p>
          <a:p>
            <a:r>
              <a:rPr lang="it-IT" dirty="0"/>
              <a:t> </a:t>
            </a:r>
          </a:p>
          <a:p>
            <a:r>
              <a:rPr lang="it-IT" b="1" dirty="0"/>
              <a:t>Rima ipermetra</a:t>
            </a:r>
            <a:endParaRPr lang="it-IT" dirty="0"/>
          </a:p>
          <a:p>
            <a:r>
              <a:rPr lang="it-IT" dirty="0"/>
              <a:t>Si ha quando una parola piana rima con una sdrucciola e la sillaba in più viene contata nel verso successivo o elisa.</a:t>
            </a:r>
          </a:p>
          <a:p>
            <a:r>
              <a:rPr lang="it-IT" dirty="0">
                <a:latin typeface="Book Antiqua" pitchFamily="18" charset="0"/>
              </a:rPr>
              <a:t>E' quella infinita temp</a:t>
            </a:r>
            <a:r>
              <a:rPr lang="it-IT" b="1" dirty="0">
                <a:solidFill>
                  <a:srgbClr val="FF0000"/>
                </a:solidFill>
                <a:latin typeface="Book Antiqua" pitchFamily="18" charset="0"/>
              </a:rPr>
              <a:t>esta</a:t>
            </a:r>
            <a:endParaRPr lang="it-IT" dirty="0">
              <a:solidFill>
                <a:srgbClr val="FF0000"/>
              </a:solidFill>
              <a:latin typeface="Book Antiqua" pitchFamily="18" charset="0"/>
            </a:endParaRPr>
          </a:p>
          <a:p>
            <a:r>
              <a:rPr lang="it-IT" dirty="0">
                <a:latin typeface="Book Antiqua" pitchFamily="18" charset="0"/>
              </a:rPr>
              <a:t>finita in un rivo canoro.</a:t>
            </a:r>
          </a:p>
          <a:p>
            <a:r>
              <a:rPr lang="it-IT" dirty="0">
                <a:latin typeface="Book Antiqua" pitchFamily="18" charset="0"/>
              </a:rPr>
              <a:t>Dei fulmini fragili r</a:t>
            </a:r>
            <a:r>
              <a:rPr lang="it-IT" b="1" dirty="0">
                <a:solidFill>
                  <a:srgbClr val="FF0000"/>
                </a:solidFill>
                <a:latin typeface="Book Antiqua" pitchFamily="18" charset="0"/>
              </a:rPr>
              <a:t>esta</a:t>
            </a:r>
            <a:r>
              <a:rPr lang="it-IT" b="1" dirty="0">
                <a:latin typeface="Book Antiqua" pitchFamily="18" charset="0"/>
              </a:rPr>
              <a:t>-</a:t>
            </a:r>
            <a:r>
              <a:rPr lang="it-IT" dirty="0">
                <a:latin typeface="Book Antiqua" pitchFamily="18" charset="0"/>
              </a:rPr>
              <a:t>no</a:t>
            </a:r>
          </a:p>
          <a:p>
            <a:r>
              <a:rPr lang="it-IT" dirty="0">
                <a:latin typeface="Book Antiqua" pitchFamily="18" charset="0"/>
              </a:rPr>
              <a:t>cirri di porpora d'oro.</a:t>
            </a:r>
          </a:p>
          <a:p>
            <a:r>
              <a:rPr lang="it-IT" dirty="0"/>
              <a:t>(G. Pascoli, </a:t>
            </a:r>
            <a:r>
              <a:rPr lang="it-IT" i="1" dirty="0"/>
              <a:t>La mia sera</a:t>
            </a:r>
            <a:r>
              <a:rPr lang="it-IT" dirty="0" smtClean="0"/>
              <a:t>)</a:t>
            </a:r>
            <a:endParaRPr lang="it-IT" dirty="0"/>
          </a:p>
        </p:txBody>
      </p:sp>
      <p:pic>
        <p:nvPicPr>
          <p:cNvPr id="3" name="Picture 8" descr="http://www.luzappy.eu/testo_poetico/back17.gif">
            <a:hlinkClick r:id="rId2" action="ppaction://hlinksldjump"/>
          </p:cNvPr>
          <p:cNvPicPr>
            <a:picLocks noChangeAspect="1" noChangeArrowheads="1" noCrop="1"/>
          </p:cNvPicPr>
          <p:nvPr/>
        </p:nvPicPr>
        <p:blipFill>
          <a:blip r:embed="rId3"/>
          <a:srcRect/>
          <a:stretch>
            <a:fillRect/>
          </a:stretch>
        </p:blipFill>
        <p:spPr bwMode="auto">
          <a:xfrm>
            <a:off x="7643834" y="5929330"/>
            <a:ext cx="952500" cy="571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85720" y="-24"/>
            <a:ext cx="8401080" cy="1000132"/>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4. Il sistema delle strofe</a:t>
            </a:r>
            <a:endParaRPr kumimoji="0" lang="it-IT"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357158" y="571480"/>
            <a:ext cx="8572560" cy="646331"/>
          </a:xfrm>
          <a:prstGeom prst="rect">
            <a:avLst/>
          </a:prstGeom>
          <a:noFill/>
        </p:spPr>
        <p:txBody>
          <a:bodyPr wrap="square" rtlCol="0">
            <a:spAutoFit/>
          </a:bodyPr>
          <a:lstStyle/>
          <a:p>
            <a:r>
              <a:rPr lang="it-IT" dirty="0"/>
              <a:t>Si definisce </a:t>
            </a:r>
            <a:r>
              <a:rPr lang="it-IT" b="1" dirty="0"/>
              <a:t>strofa</a:t>
            </a:r>
            <a:r>
              <a:rPr lang="it-IT" dirty="0"/>
              <a:t> ogni raggruppamento sistematico di versi con un disegno sistematico di rime e/o assonanze</a:t>
            </a:r>
            <a:r>
              <a:rPr lang="it-IT" dirty="0" smtClean="0"/>
              <a:t>. Le </a:t>
            </a:r>
            <a:r>
              <a:rPr lang="it-IT" dirty="0"/>
              <a:t>principali strofe della poesia italiana sono</a:t>
            </a:r>
            <a:r>
              <a:rPr lang="it-IT" dirty="0" smtClean="0"/>
              <a:t>:</a:t>
            </a:r>
            <a:endParaRPr lang="it-IT" dirty="0"/>
          </a:p>
        </p:txBody>
      </p:sp>
      <p:graphicFrame>
        <p:nvGraphicFramePr>
          <p:cNvPr id="4" name="Tabella 3"/>
          <p:cNvGraphicFramePr>
            <a:graphicFrameLocks noGrp="1"/>
          </p:cNvGraphicFramePr>
          <p:nvPr/>
        </p:nvGraphicFramePr>
        <p:xfrm>
          <a:off x="357158" y="1285860"/>
          <a:ext cx="8429683" cy="5507511"/>
        </p:xfrm>
        <a:graphic>
          <a:graphicData uri="http://schemas.openxmlformats.org/drawingml/2006/table">
            <a:tbl>
              <a:tblPr/>
              <a:tblGrid>
                <a:gridCol w="1095860"/>
                <a:gridCol w="1690222"/>
                <a:gridCol w="1357322"/>
                <a:gridCol w="4286279"/>
              </a:tblGrid>
              <a:tr h="154044">
                <a:tc>
                  <a:txBody>
                    <a:bodyPr/>
                    <a:lstStyle/>
                    <a:p>
                      <a:pPr algn="ctr">
                        <a:lnSpc>
                          <a:spcPct val="115000"/>
                        </a:lnSpc>
                        <a:spcAft>
                          <a:spcPts val="0"/>
                        </a:spcAft>
                      </a:pPr>
                      <a:r>
                        <a:rPr lang="it-IT" sz="1800" b="1" cap="small" dirty="0">
                          <a:latin typeface="Tw Cen MT"/>
                          <a:ea typeface="Times New Roman"/>
                          <a:cs typeface="Times New Roman"/>
                        </a:rPr>
                        <a:t>nome</a:t>
                      </a:r>
                      <a:endParaRPr lang="it-IT" sz="18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cap="small">
                          <a:latin typeface="Tw Cen MT"/>
                          <a:ea typeface="Times New Roman"/>
                          <a:cs typeface="Times New Roman"/>
                        </a:rPr>
                        <a:t>caratteri</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cap="small">
                          <a:latin typeface="Tw Cen MT"/>
                          <a:ea typeface="Times New Roman"/>
                          <a:cs typeface="Times New Roman"/>
                        </a:rPr>
                        <a:t>rime</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cap="small">
                          <a:latin typeface="Tw Cen MT"/>
                          <a:ea typeface="Times New Roman"/>
                          <a:cs typeface="Times New Roman"/>
                        </a:rPr>
                        <a:t>esempi</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043">
                <a:tc>
                  <a:txBody>
                    <a:bodyPr/>
                    <a:lstStyle/>
                    <a:p>
                      <a:pPr algn="ctr">
                        <a:lnSpc>
                          <a:spcPct val="115000"/>
                        </a:lnSpc>
                        <a:spcAft>
                          <a:spcPts val="0"/>
                        </a:spcAft>
                      </a:pPr>
                      <a:r>
                        <a:rPr lang="it-IT" sz="1800" b="1" cap="small">
                          <a:latin typeface="Tw Cen MT"/>
                          <a:ea typeface="Times New Roman"/>
                          <a:cs typeface="Times New Roman"/>
                        </a:rPr>
                        <a:t>distico</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800" dirty="0">
                          <a:latin typeface="Tw Cen MT"/>
                          <a:ea typeface="Times New Roman"/>
                          <a:cs typeface="Times New Roman"/>
                        </a:rPr>
                        <a:t>Strofa di due versi, tipica dei componimenti popolari</a:t>
                      </a:r>
                      <a:endParaRPr lang="it-IT" sz="18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a:latin typeface="Tw Cen MT"/>
                          <a:ea typeface="Times New Roman"/>
                          <a:cs typeface="Times New Roman"/>
                        </a:rPr>
                        <a:t>Baciata</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sospira un poco e con la bianca mano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si carezza la barba piano piano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(D. Valeri, </a:t>
                      </a:r>
                      <a:r>
                        <a:rPr lang="it-IT" sz="1400" i="1" dirty="0">
                          <a:latin typeface="Courier New"/>
                          <a:ea typeface="Times New Roman"/>
                          <a:cs typeface="Times New Roman"/>
                        </a:rPr>
                        <a:t>Il dottore di campagna</a:t>
                      </a:r>
                      <a:r>
                        <a:rPr lang="it-IT" sz="1400" dirty="0">
                          <a:latin typeface="Courier New"/>
                          <a:ea typeface="Times New Roman"/>
                          <a:cs typeface="Times New Roman"/>
                        </a:rPr>
                        <a:t>)</a:t>
                      </a:r>
                      <a:endParaRPr lang="it-IT" sz="14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13">
                <a:tc>
                  <a:txBody>
                    <a:bodyPr/>
                    <a:lstStyle/>
                    <a:p>
                      <a:pPr algn="ctr">
                        <a:lnSpc>
                          <a:spcPct val="115000"/>
                        </a:lnSpc>
                        <a:spcAft>
                          <a:spcPts val="0"/>
                        </a:spcAft>
                      </a:pPr>
                      <a:r>
                        <a:rPr lang="it-IT" sz="1800" b="1" cap="small">
                          <a:latin typeface="Tw Cen MT"/>
                          <a:ea typeface="Times New Roman"/>
                          <a:cs typeface="Times New Roman"/>
                        </a:rPr>
                        <a:t>terzina</a:t>
                      </a:r>
                      <a:endParaRPr lang="it-IT" sz="180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800" dirty="0">
                          <a:latin typeface="Tw Cen MT"/>
                          <a:ea typeface="Times New Roman"/>
                          <a:cs typeface="Times New Roman"/>
                        </a:rPr>
                        <a:t>Strofa di tre versi</a:t>
                      </a:r>
                      <a:endParaRPr lang="it-IT" sz="18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err="1">
                          <a:latin typeface="Tw Cen MT"/>
                          <a:ea typeface="Times New Roman"/>
                          <a:cs typeface="Times New Roman"/>
                        </a:rPr>
                        <a:t>Incatenata-incrociata</a:t>
                      </a:r>
                      <a:endParaRPr lang="it-IT" sz="18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Nel mezzo del </a:t>
                      </a:r>
                      <a:r>
                        <a:rPr lang="it-IT" sz="1400" dirty="0" err="1">
                          <a:latin typeface="Courier New"/>
                          <a:ea typeface="Times New Roman"/>
                          <a:cs typeface="Times New Roman"/>
                        </a:rPr>
                        <a:t>cammin</a:t>
                      </a:r>
                      <a:r>
                        <a:rPr lang="it-IT" sz="1400" dirty="0">
                          <a:latin typeface="Courier New"/>
                          <a:ea typeface="Times New Roman"/>
                          <a:cs typeface="Times New Roman"/>
                        </a:rPr>
                        <a:t> di nostra vita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mi ritrovai per una selva oscura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ché la diritta via era smarrita.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Ahi quanto a dir qual era è cosa dura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err="1">
                          <a:latin typeface="Courier New"/>
                          <a:ea typeface="Times New Roman"/>
                          <a:cs typeface="Times New Roman"/>
                        </a:rPr>
                        <a:t>esta</a:t>
                      </a:r>
                      <a:r>
                        <a:rPr lang="it-IT" sz="1400" dirty="0">
                          <a:latin typeface="Courier New"/>
                          <a:ea typeface="Times New Roman"/>
                          <a:cs typeface="Times New Roman"/>
                        </a:rPr>
                        <a:t> selva selvaggia e aspra e forte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che nel </a:t>
                      </a:r>
                      <a:r>
                        <a:rPr lang="it-IT" sz="1400" dirty="0" err="1">
                          <a:latin typeface="Courier New"/>
                          <a:ea typeface="Times New Roman"/>
                          <a:cs typeface="Times New Roman"/>
                        </a:rPr>
                        <a:t>pensier</a:t>
                      </a:r>
                      <a:r>
                        <a:rPr lang="it-IT" sz="1400" dirty="0">
                          <a:latin typeface="Courier New"/>
                          <a:ea typeface="Times New Roman"/>
                          <a:cs typeface="Times New Roman"/>
                        </a:rPr>
                        <a:t> rinnova la paura!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(Dante, </a:t>
                      </a:r>
                      <a:r>
                        <a:rPr lang="it-IT" sz="1400" i="1" dirty="0">
                          <a:latin typeface="Courier New"/>
                          <a:ea typeface="Times New Roman"/>
                          <a:cs typeface="Times New Roman"/>
                        </a:rPr>
                        <a:t>Inferno</a:t>
                      </a:r>
                      <a:r>
                        <a:rPr lang="it-IT" sz="1400" dirty="0">
                          <a:latin typeface="Courier New"/>
                          <a:ea typeface="Times New Roman"/>
                          <a:cs typeface="Times New Roman"/>
                        </a:rPr>
                        <a:t> c.1)</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 </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Nel campo mezzo grigio e mezzo nero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resta un aratro senza buoi, che pare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dimenticato tra il vapor leggero.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 </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E cadenzato dalla gora viene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lo sciabordare delle </a:t>
                      </a:r>
                      <a:r>
                        <a:rPr lang="it-IT" sz="1400" dirty="0" err="1">
                          <a:latin typeface="Courier New"/>
                          <a:ea typeface="Times New Roman"/>
                          <a:cs typeface="Times New Roman"/>
                        </a:rPr>
                        <a:t>lavandare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con tonfi spessi e lunghe cantilene.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(G. Pascoli, </a:t>
                      </a:r>
                      <a:r>
                        <a:rPr lang="it-IT" sz="1400" i="1" dirty="0" err="1">
                          <a:latin typeface="Courier New"/>
                          <a:ea typeface="Times New Roman"/>
                          <a:cs typeface="Times New Roman"/>
                        </a:rPr>
                        <a:t>Lavandare</a:t>
                      </a:r>
                      <a:r>
                        <a:rPr lang="it-IT" sz="1400" dirty="0">
                          <a:latin typeface="Courier New"/>
                          <a:ea typeface="Times New Roman"/>
                          <a:cs typeface="Times New Roman"/>
                        </a:rPr>
                        <a:t>)</a:t>
                      </a:r>
                      <a:endParaRPr lang="it-IT" sz="1400" dirty="0">
                        <a:latin typeface="Times New Roman"/>
                        <a:ea typeface="Calibri"/>
                        <a:cs typeface="Times New Roman"/>
                      </a:endParaRPr>
                    </a:p>
                  </a:txBody>
                  <a:tcPr marL="6397" marR="6397" marT="6397" marB="63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14282" y="285728"/>
          <a:ext cx="8715435" cy="5437776"/>
        </p:xfrm>
        <a:graphic>
          <a:graphicData uri="http://schemas.openxmlformats.org/drawingml/2006/table">
            <a:tbl>
              <a:tblPr/>
              <a:tblGrid>
                <a:gridCol w="1133006"/>
                <a:gridCol w="2153142"/>
                <a:gridCol w="1214446"/>
                <a:gridCol w="4214841"/>
              </a:tblGrid>
              <a:tr h="988827">
                <a:tc>
                  <a:txBody>
                    <a:bodyPr/>
                    <a:lstStyle/>
                    <a:p>
                      <a:pPr algn="ctr">
                        <a:lnSpc>
                          <a:spcPct val="115000"/>
                        </a:lnSpc>
                        <a:spcAft>
                          <a:spcPts val="0"/>
                        </a:spcAft>
                      </a:pPr>
                      <a:r>
                        <a:rPr lang="it-IT" sz="1800" b="1" cap="small" dirty="0">
                          <a:latin typeface="Tw Cen MT"/>
                          <a:ea typeface="Times New Roman"/>
                          <a:cs typeface="Times New Roman"/>
                        </a:rPr>
                        <a:t>quartina</a:t>
                      </a:r>
                      <a:endParaRPr lang="it-IT" sz="1800" dirty="0">
                        <a:latin typeface="Times New Roman"/>
                        <a:ea typeface="Calibri"/>
                        <a:cs typeface="Times New Roman"/>
                      </a:endParaRPr>
                    </a:p>
                    <a:p>
                      <a:pPr algn="l">
                        <a:lnSpc>
                          <a:spcPct val="115000"/>
                        </a:lnSpc>
                        <a:spcAft>
                          <a:spcPts val="0"/>
                        </a:spcAft>
                      </a:pPr>
                      <a:r>
                        <a:rPr lang="it-IT" sz="1800" dirty="0">
                          <a:latin typeface="Times New Roman"/>
                          <a:ea typeface="Times New Roman"/>
                          <a:cs typeface="Times New Roman"/>
                        </a:rPr>
                        <a:t> </a:t>
                      </a:r>
                      <a:endParaRPr lang="it-IT" sz="18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800" dirty="0">
                          <a:latin typeface="Tw Cen MT"/>
                          <a:ea typeface="Times New Roman"/>
                          <a:cs typeface="Times New Roman"/>
                        </a:rPr>
                        <a:t>Strofa di quattro versi</a:t>
                      </a:r>
                      <a:endParaRPr lang="it-IT" sz="18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err="1">
                          <a:latin typeface="Tw Cen MT"/>
                          <a:ea typeface="Times New Roman"/>
                          <a:cs typeface="Times New Roman"/>
                        </a:rPr>
                        <a:t>Alternata-incrociata</a:t>
                      </a:r>
                      <a:endParaRPr lang="it-IT" sz="18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San Lorenzo, io lo perché tanto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di stelle per l'aria tranquilla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arde e cade, perché sì gran pianto</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nel concavo ciel sfavilla.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(G. Pascoli, </a:t>
                      </a:r>
                      <a:r>
                        <a:rPr lang="it-IT" sz="1400" i="1" dirty="0">
                          <a:latin typeface="Courier New"/>
                          <a:ea typeface="Times New Roman"/>
                          <a:cs typeface="Times New Roman"/>
                        </a:rPr>
                        <a:t>X agosto</a:t>
                      </a:r>
                      <a:r>
                        <a:rPr lang="it-IT" sz="1400" dirty="0">
                          <a:latin typeface="Courier New"/>
                          <a:ea typeface="Times New Roman"/>
                          <a:cs typeface="Times New Roman"/>
                        </a:rPr>
                        <a:t>)</a:t>
                      </a:r>
                      <a:endParaRPr lang="it-IT" sz="14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774">
                <a:tc>
                  <a:txBody>
                    <a:bodyPr/>
                    <a:lstStyle/>
                    <a:p>
                      <a:pPr algn="ctr">
                        <a:lnSpc>
                          <a:spcPct val="115000"/>
                        </a:lnSpc>
                        <a:spcAft>
                          <a:spcPts val="0"/>
                        </a:spcAft>
                      </a:pPr>
                      <a:r>
                        <a:rPr lang="it-IT" sz="1800" b="1" cap="small">
                          <a:latin typeface="Tw Cen MT"/>
                          <a:ea typeface="Times New Roman"/>
                          <a:cs typeface="Times New Roman"/>
                        </a:rPr>
                        <a:t>sestina</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800">
                          <a:latin typeface="Tw Cen MT"/>
                          <a:ea typeface="Times New Roman"/>
                          <a:cs typeface="Times New Roman"/>
                        </a:rPr>
                        <a:t>Strofa di sei versi, dei quali i primi quattro a rima alternata e gli altri due a rima baciata.</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a:latin typeface="Tw Cen MT"/>
                          <a:ea typeface="Times New Roman"/>
                          <a:cs typeface="Times New Roman"/>
                        </a:rPr>
                        <a:t>Alternata-baciata</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All'agitarti, lente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err="1">
                          <a:latin typeface="Courier New"/>
                          <a:ea typeface="Times New Roman"/>
                          <a:cs typeface="Times New Roman"/>
                        </a:rPr>
                        <a:t>cascan</a:t>
                      </a:r>
                      <a:r>
                        <a:rPr lang="it-IT" sz="1400" dirty="0">
                          <a:latin typeface="Courier New"/>
                          <a:ea typeface="Times New Roman"/>
                          <a:cs typeface="Times New Roman"/>
                        </a:rPr>
                        <a:t> le trecce, nitide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per l'ambrosia recente,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malfide all'aureo pettine</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e alla rosea ghirlanda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che or con l'alma salute aprile ti manda</a:t>
                      </a:r>
                      <a:endParaRPr lang="it-IT" sz="140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dirty="0">
                          <a:latin typeface="Courier New"/>
                          <a:ea typeface="Times New Roman"/>
                          <a:cs typeface="Times New Roman"/>
                        </a:rPr>
                        <a:t>(Foscolo, </a:t>
                      </a:r>
                      <a:r>
                        <a:rPr lang="it-IT" sz="1400" i="1" dirty="0">
                          <a:latin typeface="Courier New"/>
                          <a:ea typeface="Times New Roman"/>
                          <a:cs typeface="Times New Roman"/>
                        </a:rPr>
                        <a:t>All'amica risanata</a:t>
                      </a:r>
                      <a:r>
                        <a:rPr lang="it-IT" sz="1400" dirty="0">
                          <a:latin typeface="Courier New"/>
                          <a:ea typeface="Times New Roman"/>
                          <a:cs typeface="Times New Roman"/>
                        </a:rPr>
                        <a:t>)</a:t>
                      </a:r>
                      <a:endParaRPr lang="it-IT" sz="14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4399">
                <a:tc>
                  <a:txBody>
                    <a:bodyPr/>
                    <a:lstStyle/>
                    <a:p>
                      <a:pPr algn="ctr">
                        <a:lnSpc>
                          <a:spcPct val="115000"/>
                        </a:lnSpc>
                        <a:spcAft>
                          <a:spcPts val="0"/>
                        </a:spcAft>
                      </a:pPr>
                      <a:r>
                        <a:rPr lang="it-IT" sz="1800" b="1" cap="small">
                          <a:latin typeface="Tw Cen MT"/>
                          <a:ea typeface="Times New Roman"/>
                          <a:cs typeface="Times New Roman"/>
                        </a:rPr>
                        <a:t>ottava</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1800">
                          <a:latin typeface="Tw Cen MT"/>
                          <a:ea typeface="Times New Roman"/>
                          <a:cs typeface="Times New Roman"/>
                        </a:rPr>
                        <a:t>Strofa di otto versi con schemi diversi, il più frequente dei quali è costituito da sei versi in rima alternata e gli ultimi due in rima baciata.</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a:latin typeface="Tw Cen MT"/>
                          <a:ea typeface="Times New Roman"/>
                          <a:cs typeface="Times New Roman"/>
                        </a:rPr>
                        <a:t>Alternata-baciata</a:t>
                      </a:r>
                      <a:r>
                        <a:rPr lang="it-IT" sz="1800">
                          <a:latin typeface="Times New Roman"/>
                          <a:ea typeface="Times New Roman"/>
                          <a:cs typeface="Times New Roman"/>
                        </a:rPr>
                        <a:t> </a:t>
                      </a:r>
                      <a:endParaRPr lang="it-IT" sz="180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a:latin typeface="Courier New"/>
                          <a:ea typeface="Times New Roman"/>
                          <a:cs typeface="Times New Roman"/>
                        </a:rPr>
                        <a:t>Per lo deserto vanno alla ventura:</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a:latin typeface="Courier New"/>
                          <a:ea typeface="Times New Roman"/>
                          <a:cs typeface="Times New Roman"/>
                        </a:rPr>
                        <a:t>l'uno era a piede e l'altro era a cavallo;</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err="1">
                          <a:latin typeface="Courier New"/>
                          <a:ea typeface="Times New Roman"/>
                          <a:cs typeface="Times New Roman"/>
                        </a:rPr>
                        <a:t>cavalcon</a:t>
                      </a:r>
                      <a:r>
                        <a:rPr lang="it-IT" sz="1400" kern="600" spc="-100" baseline="0" dirty="0">
                          <a:latin typeface="Courier New"/>
                          <a:ea typeface="Times New Roman"/>
                          <a:cs typeface="Times New Roman"/>
                        </a:rPr>
                        <a:t> per la selva e per pianura,</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err="1">
                          <a:latin typeface="Courier New"/>
                          <a:ea typeface="Times New Roman"/>
                          <a:cs typeface="Times New Roman"/>
                        </a:rPr>
                        <a:t>sanza</a:t>
                      </a:r>
                      <a:r>
                        <a:rPr lang="it-IT" sz="1400" kern="600" spc="-100" baseline="0" dirty="0">
                          <a:latin typeface="Courier New"/>
                          <a:ea typeface="Times New Roman"/>
                          <a:cs typeface="Times New Roman"/>
                        </a:rPr>
                        <a:t> trovar </a:t>
                      </a:r>
                      <a:r>
                        <a:rPr lang="it-IT" sz="1400" kern="0" spc="-100" baseline="0" dirty="0">
                          <a:latin typeface="Courier New"/>
                          <a:ea typeface="Times New Roman"/>
                          <a:cs typeface="Times New Roman"/>
                        </a:rPr>
                        <a:t>ricetto</a:t>
                      </a:r>
                      <a:r>
                        <a:rPr lang="it-IT" sz="1400" kern="600" spc="-100" baseline="0" dirty="0">
                          <a:latin typeface="Courier New"/>
                          <a:ea typeface="Times New Roman"/>
                          <a:cs typeface="Times New Roman"/>
                        </a:rPr>
                        <a:t> o intervallo.</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a:latin typeface="Courier New"/>
                          <a:ea typeface="Times New Roman"/>
                          <a:cs typeface="Times New Roman"/>
                        </a:rPr>
                        <a:t>Cominciava a venir la notte oscura.</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err="1">
                          <a:latin typeface="Courier New"/>
                          <a:ea typeface="Times New Roman"/>
                          <a:cs typeface="Times New Roman"/>
                        </a:rPr>
                        <a:t>Morgante</a:t>
                      </a:r>
                      <a:r>
                        <a:rPr lang="it-IT" sz="1400" kern="600" spc="-100" baseline="0" dirty="0">
                          <a:latin typeface="Courier New"/>
                          <a:ea typeface="Times New Roman"/>
                          <a:cs typeface="Times New Roman"/>
                        </a:rPr>
                        <a:t> </a:t>
                      </a:r>
                      <a:r>
                        <a:rPr lang="it-IT" sz="1400" kern="600" spc="-100" baseline="0" dirty="0" err="1">
                          <a:latin typeface="Courier New"/>
                          <a:ea typeface="Times New Roman"/>
                          <a:cs typeface="Times New Roman"/>
                        </a:rPr>
                        <a:t>parea</a:t>
                      </a:r>
                      <a:r>
                        <a:rPr lang="it-IT" sz="1400" kern="600" spc="-100" baseline="0" dirty="0">
                          <a:latin typeface="Courier New"/>
                          <a:ea typeface="Times New Roman"/>
                          <a:cs typeface="Times New Roman"/>
                        </a:rPr>
                        <a:t> lieto e </a:t>
                      </a:r>
                      <a:r>
                        <a:rPr lang="it-IT" sz="1400" kern="600" spc="-100" baseline="0" dirty="0" err="1">
                          <a:latin typeface="Courier New"/>
                          <a:ea typeface="Times New Roman"/>
                          <a:cs typeface="Times New Roman"/>
                        </a:rPr>
                        <a:t>sanza</a:t>
                      </a:r>
                      <a:r>
                        <a:rPr lang="it-IT" sz="1400" kern="600" spc="-100" baseline="0" dirty="0">
                          <a:latin typeface="Courier New"/>
                          <a:ea typeface="Times New Roman"/>
                          <a:cs typeface="Times New Roman"/>
                        </a:rPr>
                        <a:t> fallo,</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a:latin typeface="Courier New"/>
                          <a:ea typeface="Times New Roman"/>
                          <a:cs typeface="Times New Roman"/>
                        </a:rPr>
                        <a:t>e con Orlando ridendo </a:t>
                      </a:r>
                      <a:r>
                        <a:rPr lang="it-IT" sz="1400" kern="600" spc="-100" baseline="0" dirty="0" err="1">
                          <a:latin typeface="Courier New"/>
                          <a:ea typeface="Times New Roman"/>
                          <a:cs typeface="Times New Roman"/>
                        </a:rPr>
                        <a:t>dicia</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kern="600" spc="-100" baseline="0" dirty="0">
                          <a:latin typeface="Courier New"/>
                          <a:ea typeface="Times New Roman"/>
                          <a:cs typeface="Times New Roman"/>
                        </a:rPr>
                        <a:t>- E' par ch'io </a:t>
                      </a:r>
                      <a:r>
                        <a:rPr lang="it-IT" sz="1400" kern="600" spc="-100" baseline="0" dirty="0" err="1">
                          <a:latin typeface="Courier New"/>
                          <a:ea typeface="Times New Roman"/>
                          <a:cs typeface="Times New Roman"/>
                        </a:rPr>
                        <a:t>vegga</a:t>
                      </a:r>
                      <a:r>
                        <a:rPr lang="it-IT" sz="1400" kern="600" spc="-100" baseline="0" dirty="0">
                          <a:latin typeface="Courier New"/>
                          <a:ea typeface="Times New Roman"/>
                          <a:cs typeface="Times New Roman"/>
                        </a:rPr>
                        <a:t> appresso un'osteria -</a:t>
                      </a:r>
                      <a:endParaRPr lang="it-IT" sz="1400" kern="600" spc="-100" baseline="0" dirty="0">
                        <a:latin typeface="Times New Roman"/>
                        <a:ea typeface="Calibri"/>
                        <a:cs typeface="Times New Roman"/>
                      </a:endParaRPr>
                    </a:p>
                    <a:p>
                      <a:pPr algn="l">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400" spc="-100" dirty="0">
                          <a:latin typeface="Courier New"/>
                          <a:ea typeface="Times New Roman"/>
                          <a:cs typeface="Times New Roman"/>
                        </a:rPr>
                        <a:t>(L. Pulci, </a:t>
                      </a:r>
                      <a:r>
                        <a:rPr lang="it-IT" sz="1400" i="1" spc="-100" dirty="0" err="1">
                          <a:latin typeface="Courier New"/>
                          <a:ea typeface="Times New Roman"/>
                          <a:cs typeface="Times New Roman"/>
                        </a:rPr>
                        <a:t>Morgante</a:t>
                      </a:r>
                      <a:r>
                        <a:rPr lang="it-IT" sz="1400" spc="-100" dirty="0">
                          <a:latin typeface="Courier New"/>
                          <a:ea typeface="Times New Roman"/>
                          <a:cs typeface="Times New Roman"/>
                        </a:rPr>
                        <a:t>)</a:t>
                      </a:r>
                      <a:endParaRPr lang="it-IT" sz="1400" spc="-100" dirty="0">
                        <a:latin typeface="Times New Roman"/>
                        <a:ea typeface="Calibri"/>
                        <a:cs typeface="Times New Roman"/>
                      </a:endParaRPr>
                    </a:p>
                  </a:txBody>
                  <a:tcPr marL="6628" marR="6628" marT="6628" marB="66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8" descr="http://www.luzappy.eu/testo_poetico/back17.gif">
            <a:hlinkClick r:id="rId2" action="ppaction://hlinksldjump"/>
          </p:cNvPr>
          <p:cNvPicPr>
            <a:picLocks noChangeAspect="1" noChangeArrowheads="1" noCrop="1"/>
          </p:cNvPicPr>
          <p:nvPr/>
        </p:nvPicPr>
        <p:blipFill>
          <a:blip r:embed="rId3"/>
          <a:srcRect/>
          <a:stretch>
            <a:fillRect/>
          </a:stretch>
        </p:blipFill>
        <p:spPr bwMode="auto">
          <a:xfrm>
            <a:off x="7643834" y="5929330"/>
            <a:ext cx="952500" cy="571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1414"/>
            <a:ext cx="8229600" cy="1000132"/>
          </a:xfrm>
        </p:spPr>
        <p:txBody>
          <a:bodyPr>
            <a:normAutofit fontScale="90000"/>
          </a:bodyPr>
          <a:lstStyle/>
          <a:p>
            <a:r>
              <a:rPr lang="it-IT" sz="4000" dirty="0" smtClean="0">
                <a:solidFill>
                  <a:srgbClr val="FF0000"/>
                </a:solidFill>
              </a:rPr>
              <a:t>1. Verso e accento metrico - </a:t>
            </a:r>
            <a:r>
              <a:rPr lang="it-IT" sz="3600" dirty="0" smtClean="0">
                <a:solidFill>
                  <a:srgbClr val="FF0000"/>
                </a:solidFill>
              </a:rPr>
              <a:t>1.1. Come si definisce il verso</a:t>
            </a:r>
            <a:endParaRPr lang="it-IT" sz="3600" dirty="0">
              <a:solidFill>
                <a:srgbClr val="FF0000"/>
              </a:solidFill>
            </a:endParaRPr>
          </a:p>
        </p:txBody>
      </p:sp>
      <p:sp>
        <p:nvSpPr>
          <p:cNvPr id="3" name="CasellaDiTesto 2"/>
          <p:cNvSpPr txBox="1"/>
          <p:nvPr/>
        </p:nvSpPr>
        <p:spPr>
          <a:xfrm>
            <a:off x="214282" y="1142984"/>
            <a:ext cx="8643998" cy="2031325"/>
          </a:xfrm>
          <a:prstGeom prst="rect">
            <a:avLst/>
          </a:prstGeom>
          <a:noFill/>
        </p:spPr>
        <p:txBody>
          <a:bodyPr wrap="square" rtlCol="0">
            <a:spAutoFit/>
          </a:bodyPr>
          <a:lstStyle/>
          <a:p>
            <a:r>
              <a:rPr lang="it-IT" dirty="0"/>
              <a:t>La caratteristica più evidente del discorso poetico consiste nel fatto che si sviluppa in versi, regolati da alcune norme. Il metro della poesia italiana è </a:t>
            </a:r>
            <a:r>
              <a:rPr lang="it-IT" b="1" dirty="0"/>
              <a:t>accentuativo</a:t>
            </a:r>
            <a:r>
              <a:rPr lang="it-IT" dirty="0"/>
              <a:t>: si fonda cioè su versi che, entro un numero definito di sillabe, alternano sillabe forti e sillabe deboli. Ma attenzione:  un verso non si definisce quinario, perché ha cinque sillabe, o endecasillabo perché ha undici sillabe; e nemmeno ottonario, perché ne ha otto. Il computo delle sillabe di un verso tiene conto anzitutto dell'accento tonico della parole finale. </a:t>
            </a:r>
            <a:r>
              <a:rPr lang="it-IT" dirty="0" smtClean="0"/>
              <a:t>Per </a:t>
            </a:r>
            <a:r>
              <a:rPr lang="it-IT" dirty="0"/>
              <a:t>esempio, </a:t>
            </a:r>
            <a:r>
              <a:rPr lang="it-IT" dirty="0" smtClean="0"/>
              <a:t>consideriamo i </a:t>
            </a:r>
            <a:r>
              <a:rPr lang="it-IT" dirty="0"/>
              <a:t>settenari di </a:t>
            </a:r>
            <a:r>
              <a:rPr lang="it-IT" dirty="0" smtClean="0"/>
              <a:t>Manzoni nella </a:t>
            </a:r>
            <a:r>
              <a:rPr lang="it-IT" dirty="0"/>
              <a:t>prima strofa di un coro famoso dell'</a:t>
            </a:r>
            <a:r>
              <a:rPr lang="it-IT" i="1" dirty="0" err="1"/>
              <a:t>Adelchi</a:t>
            </a:r>
            <a:r>
              <a:rPr lang="it-IT" dirty="0"/>
              <a:t>:</a:t>
            </a:r>
          </a:p>
        </p:txBody>
      </p:sp>
      <p:pic>
        <p:nvPicPr>
          <p:cNvPr id="4" name="Picture 2" descr="http://www.luzappy.eu/testo_poetico/tav010.GIF"/>
          <p:cNvPicPr>
            <a:picLocks noChangeAspect="1" noChangeArrowheads="1"/>
          </p:cNvPicPr>
          <p:nvPr/>
        </p:nvPicPr>
        <p:blipFill>
          <a:blip r:embed="rId2"/>
          <a:srcRect/>
          <a:stretch>
            <a:fillRect/>
          </a:stretch>
        </p:blipFill>
        <p:spPr bwMode="auto">
          <a:xfrm>
            <a:off x="3500430" y="3596327"/>
            <a:ext cx="5143536" cy="1047119"/>
          </a:xfrm>
          <a:prstGeom prst="rect">
            <a:avLst/>
          </a:prstGeom>
          <a:noFill/>
        </p:spPr>
      </p:pic>
      <p:sp>
        <p:nvSpPr>
          <p:cNvPr id="5" name="CasellaDiTesto 4"/>
          <p:cNvSpPr txBox="1"/>
          <p:nvPr/>
        </p:nvSpPr>
        <p:spPr>
          <a:xfrm>
            <a:off x="285720" y="3214686"/>
            <a:ext cx="3071834" cy="1754326"/>
          </a:xfrm>
          <a:prstGeom prst="rect">
            <a:avLst/>
          </a:prstGeom>
          <a:blipFill>
            <a:blip r:embed="rId3"/>
            <a:tile tx="0" ty="0" sx="100000" sy="100000" flip="none" algn="tl"/>
          </a:blipFill>
        </p:spPr>
        <p:txBody>
          <a:bodyPr wrap="square" rtlCol="0">
            <a:spAutoFit/>
          </a:bodyPr>
          <a:lstStyle/>
          <a:p>
            <a:r>
              <a:rPr lang="it-IT" dirty="0" smtClean="0">
                <a:latin typeface="Book Antiqua" pitchFamily="18" charset="0"/>
              </a:rPr>
              <a:t>Sparsa </a:t>
            </a:r>
            <a:r>
              <a:rPr lang="it-IT" dirty="0">
                <a:latin typeface="Book Antiqua" pitchFamily="18" charset="0"/>
              </a:rPr>
              <a:t>le trecce morbide</a:t>
            </a:r>
            <a:r>
              <a:rPr lang="it-IT" dirty="0" smtClean="0">
                <a:latin typeface="Book Antiqua" pitchFamily="18" charset="0"/>
              </a:rPr>
              <a:t/>
            </a:r>
            <a:br>
              <a:rPr lang="it-IT" dirty="0" smtClean="0">
                <a:latin typeface="Book Antiqua" pitchFamily="18" charset="0"/>
              </a:rPr>
            </a:br>
            <a:r>
              <a:rPr lang="it-IT" dirty="0">
                <a:latin typeface="Book Antiqua" pitchFamily="18" charset="0"/>
              </a:rPr>
              <a:t>sull'affannoso petto</a:t>
            </a:r>
            <a:r>
              <a:rPr lang="it-IT" dirty="0" smtClean="0">
                <a:latin typeface="Book Antiqua" pitchFamily="18" charset="0"/>
              </a:rPr>
              <a:t/>
            </a:r>
            <a:br>
              <a:rPr lang="it-IT" dirty="0" smtClean="0">
                <a:latin typeface="Book Antiqua" pitchFamily="18" charset="0"/>
              </a:rPr>
            </a:br>
            <a:r>
              <a:rPr lang="it-IT" dirty="0">
                <a:latin typeface="Book Antiqua" pitchFamily="18" charset="0"/>
              </a:rPr>
              <a:t>lenta le palme, e rorida</a:t>
            </a:r>
            <a:r>
              <a:rPr lang="it-IT" dirty="0" smtClean="0">
                <a:latin typeface="Book Antiqua" pitchFamily="18" charset="0"/>
              </a:rPr>
              <a:t/>
            </a:r>
            <a:br>
              <a:rPr lang="it-IT" dirty="0" smtClean="0">
                <a:latin typeface="Book Antiqua" pitchFamily="18" charset="0"/>
              </a:rPr>
            </a:br>
            <a:r>
              <a:rPr lang="it-IT" dirty="0">
                <a:latin typeface="Book Antiqua" pitchFamily="18" charset="0"/>
              </a:rPr>
              <a:t>di morte il bianco aspetto,</a:t>
            </a:r>
            <a:r>
              <a:rPr lang="it-IT" dirty="0" smtClean="0">
                <a:latin typeface="Book Antiqua" pitchFamily="18" charset="0"/>
              </a:rPr>
              <a:t/>
            </a:r>
            <a:br>
              <a:rPr lang="it-IT" dirty="0" smtClean="0">
                <a:latin typeface="Book Antiqua" pitchFamily="18" charset="0"/>
              </a:rPr>
            </a:br>
            <a:r>
              <a:rPr lang="it-IT" dirty="0">
                <a:latin typeface="Book Antiqua" pitchFamily="18" charset="0"/>
              </a:rPr>
              <a:t>giace la pia, col tremolo</a:t>
            </a:r>
            <a:r>
              <a:rPr lang="it-IT" dirty="0" smtClean="0">
                <a:latin typeface="Book Antiqua" pitchFamily="18" charset="0"/>
              </a:rPr>
              <a:t/>
            </a:r>
            <a:br>
              <a:rPr lang="it-IT" dirty="0" smtClean="0">
                <a:latin typeface="Book Antiqua" pitchFamily="18" charset="0"/>
              </a:rPr>
            </a:br>
            <a:r>
              <a:rPr lang="it-IT" dirty="0">
                <a:latin typeface="Book Antiqua" pitchFamily="18" charset="0"/>
              </a:rPr>
              <a:t>sguardo cercando il ciel.</a:t>
            </a:r>
          </a:p>
        </p:txBody>
      </p:sp>
      <p:sp>
        <p:nvSpPr>
          <p:cNvPr id="6" name="CasellaDiTesto 5"/>
          <p:cNvSpPr txBox="1"/>
          <p:nvPr/>
        </p:nvSpPr>
        <p:spPr>
          <a:xfrm>
            <a:off x="285720" y="5032260"/>
            <a:ext cx="8643998" cy="1754326"/>
          </a:xfrm>
          <a:prstGeom prst="rect">
            <a:avLst/>
          </a:prstGeom>
          <a:noFill/>
        </p:spPr>
        <p:txBody>
          <a:bodyPr wrap="square" rtlCol="0">
            <a:spAutoFit/>
          </a:bodyPr>
          <a:lstStyle/>
          <a:p>
            <a:r>
              <a:rPr lang="it-IT" dirty="0"/>
              <a:t>Solo nel v</a:t>
            </a:r>
            <a:r>
              <a:rPr lang="it-IT" dirty="0" smtClean="0"/>
              <a:t>. 2 </a:t>
            </a:r>
            <a:r>
              <a:rPr lang="it-IT" dirty="0"/>
              <a:t>le sillabe sono proprio sette; nel v</a:t>
            </a:r>
            <a:r>
              <a:rPr lang="it-IT" dirty="0" smtClean="0"/>
              <a:t>. 1 </a:t>
            </a:r>
            <a:r>
              <a:rPr lang="it-IT" dirty="0"/>
              <a:t>le sillabe sono otto, nel v</a:t>
            </a:r>
            <a:r>
              <a:rPr lang="it-IT" dirty="0" smtClean="0"/>
              <a:t>. 6 </a:t>
            </a:r>
            <a:r>
              <a:rPr lang="it-IT" dirty="0"/>
              <a:t>le sillabe sono sei: ma entrambi questi ultimi versi si considerano settenari: perché l'ultima parola del v</a:t>
            </a:r>
            <a:r>
              <a:rPr lang="it-IT" dirty="0" smtClean="0"/>
              <a:t>. 1 </a:t>
            </a:r>
            <a:r>
              <a:rPr lang="it-IT" dirty="0"/>
              <a:t>è sdrucciola; e l'ultima parola del v</a:t>
            </a:r>
            <a:r>
              <a:rPr lang="it-IT" dirty="0" smtClean="0"/>
              <a:t>. 6 </a:t>
            </a:r>
            <a:r>
              <a:rPr lang="it-IT" dirty="0"/>
              <a:t>è tronca. Notate però che in tutte queste parole finali l'accento coincide con la sesta sillaba del verso.</a:t>
            </a:r>
          </a:p>
          <a:p>
            <a:r>
              <a:rPr lang="it-IT" b="1" dirty="0"/>
              <a:t>Possiamo dunque dire che un settenario si definisce come tale, non perché è un verso di sette sillabe, ma perché ha sempre un accento sulla sesta sillaba</a:t>
            </a:r>
            <a:r>
              <a:rPr lang="it-IT" b="1"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85720" y="71414"/>
            <a:ext cx="8401080" cy="1000132"/>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5. I generi e le forme</a:t>
            </a:r>
            <a:endParaRPr kumimoji="0" lang="it-IT"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357158" y="727060"/>
            <a:ext cx="8358246" cy="2862322"/>
          </a:xfrm>
          <a:prstGeom prst="rect">
            <a:avLst/>
          </a:prstGeom>
          <a:noFill/>
        </p:spPr>
        <p:txBody>
          <a:bodyPr wrap="square" rtlCol="0">
            <a:spAutoFit/>
          </a:bodyPr>
          <a:lstStyle/>
          <a:p>
            <a:r>
              <a:rPr lang="it-IT" dirty="0"/>
              <a:t>Nella poesia italiana si possono distinguere due grandi generi: la poesia </a:t>
            </a:r>
            <a:r>
              <a:rPr lang="it-IT" b="1" dirty="0"/>
              <a:t>narrativa</a:t>
            </a:r>
            <a:r>
              <a:rPr lang="it-IT" dirty="0"/>
              <a:t> e la poesia </a:t>
            </a:r>
            <a:r>
              <a:rPr lang="it-IT" b="1" dirty="0"/>
              <a:t>lirica</a:t>
            </a:r>
            <a:r>
              <a:rPr lang="it-IT" dirty="0"/>
              <a:t>. Ad essi sono associate delle forme metriche standard che servono (o meglio servivano) ad orientare il lettore: a una determinata forma metrica corrisponde un determinato genere e, quindi, un certo contenuto veicolato da un certo tipo di linguaggio. </a:t>
            </a:r>
            <a:r>
              <a:rPr lang="it-IT" dirty="0" smtClean="0"/>
              <a:t>Avremo </a:t>
            </a:r>
            <a:r>
              <a:rPr lang="it-IT" dirty="0"/>
              <a:t>dunque le </a:t>
            </a:r>
            <a:r>
              <a:rPr lang="it-IT" b="1" dirty="0"/>
              <a:t>forme metriche della poesia lirica</a:t>
            </a:r>
            <a:r>
              <a:rPr lang="it-IT" dirty="0"/>
              <a:t> e le </a:t>
            </a:r>
            <a:r>
              <a:rPr lang="it-IT" b="1" dirty="0"/>
              <a:t>forme metriche della poesia narrativa</a:t>
            </a:r>
            <a:r>
              <a:rPr lang="it-IT" dirty="0"/>
              <a:t>.</a:t>
            </a:r>
          </a:p>
          <a:p>
            <a:r>
              <a:rPr lang="it-IT" dirty="0" smtClean="0"/>
              <a:t>Le </a:t>
            </a:r>
            <a:r>
              <a:rPr lang="it-IT" dirty="0"/>
              <a:t>principali forme metriche della poesia lirica sono le seguenti</a:t>
            </a:r>
            <a:r>
              <a:rPr lang="it-IT" dirty="0" smtClean="0"/>
              <a:t>: la canzone, il sonetto, il madrigale, la sestina, la ballata e l’ode.</a:t>
            </a:r>
          </a:p>
          <a:p>
            <a:r>
              <a:rPr lang="it-IT" dirty="0" smtClean="0"/>
              <a:t>Le </a:t>
            </a:r>
            <a:r>
              <a:rPr lang="it-IT" dirty="0"/>
              <a:t>principali forme metriche della poesia narrativa sono le seguenti</a:t>
            </a:r>
            <a:r>
              <a:rPr lang="it-IT" dirty="0" smtClean="0"/>
              <a:t>: il sirventese, la terzina, l’ottava.</a:t>
            </a:r>
          </a:p>
        </p:txBody>
      </p:sp>
      <p:sp>
        <p:nvSpPr>
          <p:cNvPr id="4" name="CasellaDiTesto 3"/>
          <p:cNvSpPr txBox="1"/>
          <p:nvPr/>
        </p:nvSpPr>
        <p:spPr>
          <a:xfrm>
            <a:off x="357158" y="3929066"/>
            <a:ext cx="8072494" cy="2862322"/>
          </a:xfrm>
          <a:prstGeom prst="rect">
            <a:avLst/>
          </a:prstGeom>
          <a:noFill/>
        </p:spPr>
        <p:txBody>
          <a:bodyPr wrap="square" rtlCol="0">
            <a:spAutoFit/>
          </a:bodyPr>
          <a:lstStyle/>
          <a:p>
            <a:r>
              <a:rPr lang="it-IT" dirty="0" smtClean="0"/>
              <a:t>La </a:t>
            </a:r>
            <a:r>
              <a:rPr lang="it-IT" b="1" dirty="0" smtClean="0"/>
              <a:t>canzone</a:t>
            </a:r>
            <a:r>
              <a:rPr lang="it-IT" dirty="0" smtClean="0"/>
              <a:t> è </a:t>
            </a:r>
            <a:r>
              <a:rPr lang="it-IT" dirty="0"/>
              <a:t>la forma metrica più alta della lirica, sia per forma sia per contenuto. Importata dalla tradizione provenzale e introdotta in Italia dai poeti siciliani, la canzone venne perfezionata da Dante e soprattutto da Petrarca.</a:t>
            </a:r>
          </a:p>
          <a:p>
            <a:r>
              <a:rPr lang="it-IT" b="1" dirty="0"/>
              <a:t>Struttura</a:t>
            </a:r>
            <a:r>
              <a:rPr lang="it-IT" dirty="0"/>
              <a:t>: è suddivisa in strofe che si chiamano </a:t>
            </a:r>
            <a:r>
              <a:rPr lang="it-IT" b="1" dirty="0"/>
              <a:t>stanze</a:t>
            </a:r>
            <a:r>
              <a:rPr lang="it-IT" dirty="0"/>
              <a:t>, da cinque a sette (ma non esiste una regola fissa). Le stanze si dividono in due parti (FRONTE, SIRMA), che a loro volta possono essere divise in altre due parti (</a:t>
            </a:r>
            <a:r>
              <a:rPr lang="it-IT" i="1" dirty="0"/>
              <a:t>due piedi</a:t>
            </a:r>
            <a:r>
              <a:rPr lang="it-IT" dirty="0"/>
              <a:t>, </a:t>
            </a:r>
            <a:r>
              <a:rPr lang="it-IT" i="1" dirty="0"/>
              <a:t>due volte</a:t>
            </a:r>
            <a:r>
              <a:rPr lang="it-IT" dirty="0"/>
              <a:t>); spesso tra la fronte e la sirma c'è un verso chiamato </a:t>
            </a:r>
            <a:r>
              <a:rPr lang="it-IT" i="1" dirty="0"/>
              <a:t>chiave</a:t>
            </a:r>
            <a:r>
              <a:rPr lang="it-IT" dirty="0"/>
              <a:t>. La canzone si conclude con una strofa (chiamata </a:t>
            </a:r>
            <a:r>
              <a:rPr lang="it-IT" b="1" i="1" dirty="0"/>
              <a:t>congedo</a:t>
            </a:r>
            <a:r>
              <a:rPr lang="it-IT" dirty="0"/>
              <a:t>) che riprende la struttura della sirma. </a:t>
            </a:r>
          </a:p>
          <a:p>
            <a:r>
              <a:rPr lang="it-IT" b="1" dirty="0"/>
              <a:t>Versi</a:t>
            </a:r>
            <a:r>
              <a:rPr lang="it-IT" dirty="0"/>
              <a:t>: endecasillabi e settenari.</a:t>
            </a:r>
          </a:p>
          <a:p>
            <a:r>
              <a:rPr lang="it-IT" b="1" dirty="0"/>
              <a:t>Argomento</a:t>
            </a:r>
            <a:r>
              <a:rPr lang="it-IT" dirty="0"/>
              <a:t>: religioso, politico, </a:t>
            </a:r>
            <a:r>
              <a:rPr lang="it-IT" dirty="0" smtClean="0"/>
              <a:t>filosofico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285719" y="172434"/>
          <a:ext cx="8572560" cy="6156960"/>
        </p:xfrm>
        <a:graphic>
          <a:graphicData uri="http://schemas.openxmlformats.org/drawingml/2006/table">
            <a:tbl>
              <a:tblPr/>
              <a:tblGrid>
                <a:gridCol w="4870217"/>
                <a:gridCol w="1009255"/>
                <a:gridCol w="1884291"/>
                <a:gridCol w="808797"/>
              </a:tblGrid>
              <a:tr h="0">
                <a:tc rowSpan="6">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Italia mia, benché 'l parlar sia ind</a:t>
                      </a:r>
                      <a:r>
                        <a:rPr lang="it-IT" sz="1600" b="0" dirty="0">
                          <a:solidFill>
                            <a:srgbClr val="FF0000"/>
                          </a:solidFill>
                          <a:latin typeface="Book Antiqua" pitchFamily="18" charset="0"/>
                          <a:ea typeface="Times New Roman"/>
                          <a:cs typeface="Times New Roman"/>
                        </a:rPr>
                        <a:t>arno</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a le piaghe mort</a:t>
                      </a:r>
                      <a:r>
                        <a:rPr lang="it-IT" sz="1600" b="0" dirty="0">
                          <a:solidFill>
                            <a:srgbClr val="008000"/>
                          </a:solidFill>
                          <a:latin typeface="Book Antiqua" pitchFamily="18" charset="0"/>
                          <a:ea typeface="Times New Roman"/>
                          <a:cs typeface="Times New Roman"/>
                        </a:rPr>
                        <a:t>ali</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che nel bel corpo tuo sì spesse </a:t>
                      </a:r>
                      <a:r>
                        <a:rPr lang="it-IT" sz="1600" b="0" dirty="0" err="1">
                          <a:latin typeface="Book Antiqua" pitchFamily="18" charset="0"/>
                          <a:ea typeface="Times New Roman"/>
                          <a:cs typeface="Times New Roman"/>
                        </a:rPr>
                        <a:t>v</a:t>
                      </a:r>
                      <a:r>
                        <a:rPr lang="it-IT" sz="1600" b="0" dirty="0" err="1">
                          <a:solidFill>
                            <a:srgbClr val="0000FF"/>
                          </a:solidFill>
                          <a:latin typeface="Book Antiqua" pitchFamily="18" charset="0"/>
                          <a:ea typeface="Times New Roman"/>
                          <a:cs typeface="Times New Roman"/>
                        </a:rPr>
                        <a:t>eggio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err="1">
                          <a:latin typeface="Book Antiqua" pitchFamily="18" charset="0"/>
                          <a:ea typeface="Times New Roman"/>
                          <a:cs typeface="Times New Roman"/>
                        </a:rPr>
                        <a:t>piacemi</a:t>
                      </a:r>
                      <a:r>
                        <a:rPr lang="it-IT" sz="1600" b="0" dirty="0">
                          <a:latin typeface="Book Antiqua" pitchFamily="18" charset="0"/>
                          <a:ea typeface="Times New Roman"/>
                          <a:cs typeface="Times New Roman"/>
                        </a:rPr>
                        <a:t> </a:t>
                      </a:r>
                      <a:r>
                        <a:rPr lang="it-IT" sz="1600" b="0" dirty="0" err="1">
                          <a:latin typeface="Book Antiqua" pitchFamily="18" charset="0"/>
                          <a:ea typeface="Times New Roman"/>
                          <a:cs typeface="Times New Roman"/>
                        </a:rPr>
                        <a:t>almen</a:t>
                      </a:r>
                      <a:r>
                        <a:rPr lang="it-IT" sz="1600" b="0" dirty="0">
                          <a:latin typeface="Book Antiqua" pitchFamily="18" charset="0"/>
                          <a:ea typeface="Times New Roman"/>
                          <a:cs typeface="Times New Roman"/>
                        </a:rPr>
                        <a:t> </a:t>
                      </a:r>
                      <a:r>
                        <a:rPr lang="it-IT" sz="1600" b="0" dirty="0" err="1">
                          <a:latin typeface="Book Antiqua" pitchFamily="18" charset="0"/>
                          <a:ea typeface="Times New Roman"/>
                          <a:cs typeface="Times New Roman"/>
                        </a:rPr>
                        <a:t>che'</a:t>
                      </a:r>
                      <a:r>
                        <a:rPr lang="it-IT" sz="1600" b="0" dirty="0">
                          <a:latin typeface="Book Antiqua" pitchFamily="18" charset="0"/>
                          <a:ea typeface="Times New Roman"/>
                          <a:cs typeface="Times New Roman"/>
                        </a:rPr>
                        <a:t> miei sospiri </a:t>
                      </a:r>
                      <a:r>
                        <a:rPr lang="it-IT" sz="1600" b="0" dirty="0" err="1">
                          <a:latin typeface="Book Antiqua" pitchFamily="18" charset="0"/>
                          <a:ea typeface="Times New Roman"/>
                          <a:cs typeface="Times New Roman"/>
                        </a:rPr>
                        <a:t>sien</a:t>
                      </a:r>
                      <a:r>
                        <a:rPr lang="it-IT" sz="1600" b="0" dirty="0">
                          <a:latin typeface="Book Antiqua" pitchFamily="18" charset="0"/>
                          <a:ea typeface="Times New Roman"/>
                          <a:cs typeface="Times New Roman"/>
                        </a:rPr>
                        <a:t> qu</a:t>
                      </a:r>
                      <a:r>
                        <a:rPr lang="it-IT" sz="1600" b="0" dirty="0">
                          <a:solidFill>
                            <a:srgbClr val="008000"/>
                          </a:solidFill>
                          <a:latin typeface="Book Antiqua" pitchFamily="18" charset="0"/>
                          <a:ea typeface="Times New Roman"/>
                          <a:cs typeface="Times New Roman"/>
                        </a:rPr>
                        <a:t>ali</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spera 'l Tevere e '</a:t>
                      </a:r>
                      <a:r>
                        <a:rPr lang="it-IT" sz="1600" b="0" dirty="0" err="1">
                          <a:latin typeface="Book Antiqua" pitchFamily="18" charset="0"/>
                          <a:ea typeface="Times New Roman"/>
                          <a:cs typeface="Times New Roman"/>
                        </a:rPr>
                        <a:t>l</a:t>
                      </a:r>
                      <a:r>
                        <a:rPr lang="it-IT" sz="1600" b="0" dirty="0" err="1">
                          <a:solidFill>
                            <a:srgbClr val="FF0000"/>
                          </a:solidFill>
                          <a:latin typeface="Book Antiqua" pitchFamily="18" charset="0"/>
                          <a:ea typeface="Times New Roman"/>
                          <a:cs typeface="Times New Roman"/>
                        </a:rPr>
                        <a:t>Arno</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e 'l Po, dove doglioso e grave or s</a:t>
                      </a:r>
                      <a:r>
                        <a:rPr lang="it-IT" sz="1600" b="0" dirty="0">
                          <a:solidFill>
                            <a:srgbClr val="0000FF"/>
                          </a:solidFill>
                          <a:latin typeface="Book Antiqua" pitchFamily="18" charset="0"/>
                          <a:ea typeface="Times New Roman"/>
                          <a:cs typeface="Times New Roman"/>
                        </a:rPr>
                        <a:t>eggio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50000"/>
                        </a:lnSpc>
                        <a:spcAft>
                          <a:spcPts val="0"/>
                        </a:spcAft>
                      </a:pPr>
                      <a:r>
                        <a:rPr lang="it-IT" sz="1600">
                          <a:latin typeface="Times New Roman"/>
                          <a:ea typeface="Times New Roman"/>
                          <a:cs typeface="Times New Roman"/>
                        </a:rPr>
                        <a:t>FRONTE</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pPr>
                      <a:r>
                        <a:rPr lang="it-IT" sz="1600" i="1">
                          <a:latin typeface="Times New Roman"/>
                          <a:ea typeface="Times New Roman"/>
                          <a:cs typeface="Times New Roman"/>
                        </a:rPr>
                        <a:t>primo piede</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dirty="0">
                          <a:solidFill>
                            <a:srgbClr val="FF0000"/>
                          </a:solidFill>
                          <a:latin typeface="Times New Roman"/>
                          <a:ea typeface="Times New Roman"/>
                          <a:cs typeface="Times New Roman"/>
                        </a:rPr>
                        <a:t>A</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008000"/>
                          </a:solidFill>
                          <a:latin typeface="Times New Roman"/>
                          <a:ea typeface="Times New Roman"/>
                          <a:cs typeface="Times New Roman"/>
                        </a:rPr>
                        <a:t>B</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77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0000FF"/>
                          </a:solidFill>
                          <a:latin typeface="Times New Roman"/>
                          <a:ea typeface="Times New Roman"/>
                          <a:cs typeface="Times New Roman"/>
                        </a:rPr>
                        <a:t>C</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5">
                <a:tc vMerge="1">
                  <a:txBody>
                    <a:bodyPr/>
                    <a:lstStyle/>
                    <a:p>
                      <a:endParaRPr lang="it-IT"/>
                    </a:p>
                  </a:txBody>
                  <a:tcPr/>
                </a:tc>
                <a:tc vMerge="1">
                  <a:txBody>
                    <a:bodyPr/>
                    <a:lstStyle/>
                    <a:p>
                      <a:endParaRPr lang="it-IT"/>
                    </a:p>
                  </a:txBody>
                  <a:tcPr/>
                </a:tc>
                <a:tc rowSpan="3">
                  <a:txBody>
                    <a:bodyPr/>
                    <a:lstStyle/>
                    <a:p>
                      <a:pPr algn="ctr">
                        <a:lnSpc>
                          <a:spcPct val="150000"/>
                        </a:lnSpc>
                        <a:spcAft>
                          <a:spcPts val="0"/>
                        </a:spcAft>
                      </a:pPr>
                      <a:r>
                        <a:rPr lang="it-IT" sz="1600" i="1">
                          <a:latin typeface="Times New Roman"/>
                          <a:ea typeface="Times New Roman"/>
                          <a:cs typeface="Times New Roman"/>
                        </a:rPr>
                        <a:t>secondo piede</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dirty="0">
                          <a:solidFill>
                            <a:srgbClr val="008000"/>
                          </a:solidFill>
                          <a:latin typeface="Times New Roman"/>
                          <a:ea typeface="Times New Roman"/>
                          <a:cs typeface="Times New Roman"/>
                        </a:rPr>
                        <a:t>B</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FF0000"/>
                          </a:solidFill>
                          <a:latin typeface="Times New Roman"/>
                          <a:ea typeface="Times New Roman"/>
                          <a:cs typeface="Times New Roman"/>
                        </a:rPr>
                        <a:t>a</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0000FF"/>
                          </a:solidFill>
                          <a:latin typeface="Times New Roman"/>
                          <a:ea typeface="Times New Roman"/>
                          <a:cs typeface="Times New Roman"/>
                        </a:rPr>
                        <a:t>C</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err="1">
                          <a:latin typeface="Book Antiqua" pitchFamily="18" charset="0"/>
                          <a:ea typeface="Times New Roman"/>
                          <a:cs typeface="Times New Roman"/>
                        </a:rPr>
                        <a:t>Rettor</a:t>
                      </a:r>
                      <a:r>
                        <a:rPr lang="it-IT" sz="1600" b="0" dirty="0">
                          <a:latin typeface="Book Antiqua" pitchFamily="18" charset="0"/>
                          <a:ea typeface="Times New Roman"/>
                          <a:cs typeface="Times New Roman"/>
                        </a:rPr>
                        <a:t> del cielo, io </a:t>
                      </a:r>
                      <a:r>
                        <a:rPr lang="it-IT" sz="1600" b="0" dirty="0" err="1">
                          <a:latin typeface="Book Antiqua" pitchFamily="18" charset="0"/>
                          <a:ea typeface="Times New Roman"/>
                          <a:cs typeface="Times New Roman"/>
                        </a:rPr>
                        <a:t>chi</a:t>
                      </a:r>
                      <a:r>
                        <a:rPr lang="it-IT" sz="1600" b="0" dirty="0" err="1">
                          <a:solidFill>
                            <a:srgbClr val="0000FF"/>
                          </a:solidFill>
                          <a:latin typeface="Book Antiqua" pitchFamily="18" charset="0"/>
                          <a:ea typeface="Times New Roman"/>
                          <a:cs typeface="Times New Roman"/>
                        </a:rPr>
                        <a:t>eggio</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endParaRPr lang="it-IT" sz="1600">
                        <a:latin typeface="Calibri"/>
                        <a:ea typeface="Times New Roman"/>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i="1">
                          <a:latin typeface="Times New Roman"/>
                          <a:ea typeface="Times New Roman"/>
                          <a:cs typeface="Times New Roman"/>
                        </a:rPr>
                        <a:t>chiave</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dirty="0">
                          <a:solidFill>
                            <a:srgbClr val="0000FF"/>
                          </a:solidFill>
                          <a:latin typeface="Times New Roman"/>
                          <a:ea typeface="Times New Roman"/>
                          <a:cs typeface="Times New Roman"/>
                        </a:rPr>
                        <a:t>c</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5">
                <a:tc rowSpan="4">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che la pietà che ti condusse in t</a:t>
                      </a:r>
                      <a:r>
                        <a:rPr lang="it-IT" sz="1600" b="0" dirty="0">
                          <a:solidFill>
                            <a:srgbClr val="FF00FF"/>
                          </a:solidFill>
                          <a:latin typeface="Book Antiqua" pitchFamily="18" charset="0"/>
                          <a:ea typeface="Times New Roman"/>
                          <a:cs typeface="Times New Roman"/>
                        </a:rPr>
                        <a:t>erra</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ti volga al tuo diletto almo pa</a:t>
                      </a:r>
                      <a:r>
                        <a:rPr lang="it-IT" sz="1600" b="0" dirty="0">
                          <a:solidFill>
                            <a:srgbClr val="800000"/>
                          </a:solidFill>
                          <a:latin typeface="Book Antiqua" pitchFamily="18" charset="0"/>
                          <a:ea typeface="Times New Roman"/>
                          <a:cs typeface="Times New Roman"/>
                        </a:rPr>
                        <a:t>ese</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vedi, signor cort</a:t>
                      </a:r>
                      <a:r>
                        <a:rPr lang="it-IT" sz="1600" b="0" dirty="0">
                          <a:solidFill>
                            <a:srgbClr val="800000"/>
                          </a:solidFill>
                          <a:latin typeface="Book Antiqua" pitchFamily="18" charset="0"/>
                          <a:ea typeface="Times New Roman"/>
                          <a:cs typeface="Times New Roman"/>
                        </a:rPr>
                        <a:t>ese</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di che lievi </a:t>
                      </a:r>
                      <a:r>
                        <a:rPr lang="it-IT" sz="1600" b="0" dirty="0" err="1">
                          <a:latin typeface="Book Antiqua" pitchFamily="18" charset="0"/>
                          <a:ea typeface="Times New Roman"/>
                          <a:cs typeface="Times New Roman"/>
                        </a:rPr>
                        <a:t>cagion</a:t>
                      </a:r>
                      <a:r>
                        <a:rPr lang="it-IT" sz="1600" b="0" dirty="0">
                          <a:latin typeface="Book Antiqua" pitchFamily="18" charset="0"/>
                          <a:ea typeface="Times New Roman"/>
                          <a:cs typeface="Times New Roman"/>
                        </a:rPr>
                        <a:t>, che crudele gu</a:t>
                      </a:r>
                      <a:r>
                        <a:rPr lang="it-IT" sz="1600" b="0" dirty="0">
                          <a:solidFill>
                            <a:srgbClr val="FF00FF"/>
                          </a:solidFill>
                          <a:latin typeface="Book Antiqua" pitchFamily="18" charset="0"/>
                          <a:ea typeface="Times New Roman"/>
                          <a:cs typeface="Times New Roman"/>
                        </a:rPr>
                        <a:t>erra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ctr">
                        <a:lnSpc>
                          <a:spcPct val="150000"/>
                        </a:lnSpc>
                        <a:spcAft>
                          <a:spcPts val="0"/>
                        </a:spcAft>
                      </a:pPr>
                      <a:r>
                        <a:rPr lang="it-IT" sz="1600">
                          <a:latin typeface="Times New Roman"/>
                          <a:ea typeface="Times New Roman"/>
                          <a:cs typeface="Times New Roman"/>
                        </a:rPr>
                        <a:t>SIRMA </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50000"/>
                        </a:lnSpc>
                        <a:spcAft>
                          <a:spcPts val="0"/>
                        </a:spcAft>
                      </a:pPr>
                      <a:r>
                        <a:rPr lang="it-IT" sz="1600" i="1">
                          <a:latin typeface="Times New Roman"/>
                          <a:ea typeface="Times New Roman"/>
                          <a:cs typeface="Times New Roman"/>
                        </a:rPr>
                        <a:t>prima volta</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dirty="0">
                          <a:solidFill>
                            <a:srgbClr val="FF00FF"/>
                          </a:solidFill>
                          <a:latin typeface="Times New Roman"/>
                          <a:ea typeface="Times New Roman"/>
                          <a:cs typeface="Times New Roman"/>
                        </a:rPr>
                        <a:t>D</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800000"/>
                          </a:solidFill>
                          <a:latin typeface="Times New Roman"/>
                          <a:ea typeface="Times New Roman"/>
                          <a:cs typeface="Times New Roman"/>
                        </a:rPr>
                        <a:t>E</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77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800000"/>
                          </a:solidFill>
                          <a:latin typeface="Times New Roman"/>
                          <a:ea typeface="Times New Roman"/>
                          <a:cs typeface="Times New Roman"/>
                        </a:rPr>
                        <a:t>e</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FF00FF"/>
                          </a:solidFill>
                          <a:latin typeface="Times New Roman"/>
                          <a:ea typeface="Times New Roman"/>
                          <a:cs typeface="Times New Roman"/>
                        </a:rPr>
                        <a:t>D</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rowSpan="5">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e i </a:t>
                      </a:r>
                      <a:r>
                        <a:rPr lang="it-IT" sz="1600" b="0" dirty="0" err="1">
                          <a:latin typeface="Book Antiqua" pitchFamily="18" charset="0"/>
                          <a:ea typeface="Times New Roman"/>
                          <a:cs typeface="Times New Roman"/>
                        </a:rPr>
                        <a:t>cor</a:t>
                      </a:r>
                      <a:r>
                        <a:rPr lang="it-IT" sz="1600" b="0" dirty="0">
                          <a:latin typeface="Book Antiqua" pitchFamily="18" charset="0"/>
                          <a:ea typeface="Times New Roman"/>
                          <a:cs typeface="Times New Roman"/>
                        </a:rPr>
                        <a:t>, ch'</a:t>
                      </a:r>
                      <a:r>
                        <a:rPr lang="it-IT" sz="1600" b="0" dirty="0" err="1">
                          <a:latin typeface="Book Antiqua" pitchFamily="18" charset="0"/>
                          <a:ea typeface="Times New Roman"/>
                          <a:cs typeface="Times New Roman"/>
                        </a:rPr>
                        <a:t>endura</a:t>
                      </a:r>
                      <a:r>
                        <a:rPr lang="it-IT" sz="1600" b="0" dirty="0">
                          <a:latin typeface="Book Antiqua" pitchFamily="18" charset="0"/>
                          <a:ea typeface="Times New Roman"/>
                          <a:cs typeface="Times New Roman"/>
                        </a:rPr>
                        <a:t> e s</a:t>
                      </a:r>
                      <a:r>
                        <a:rPr lang="it-IT" sz="1600" b="0" dirty="0">
                          <a:solidFill>
                            <a:srgbClr val="FF00FF"/>
                          </a:solidFill>
                          <a:latin typeface="Book Antiqua" pitchFamily="18" charset="0"/>
                          <a:ea typeface="Times New Roman"/>
                          <a:cs typeface="Times New Roman"/>
                        </a:rPr>
                        <a:t>erra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Marte, superbo e f</a:t>
                      </a:r>
                      <a:r>
                        <a:rPr lang="it-IT" sz="1600" b="0" dirty="0">
                          <a:solidFill>
                            <a:srgbClr val="990099"/>
                          </a:solidFill>
                          <a:latin typeface="Book Antiqua" pitchFamily="18" charset="0"/>
                          <a:ea typeface="Times New Roman"/>
                          <a:cs typeface="Times New Roman"/>
                        </a:rPr>
                        <a:t>ero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apri tu, Padre, e '</a:t>
                      </a:r>
                      <a:r>
                        <a:rPr lang="it-IT" sz="1600" b="0" dirty="0" err="1">
                          <a:latin typeface="Book Antiqua" pitchFamily="18" charset="0"/>
                          <a:ea typeface="Times New Roman"/>
                          <a:cs typeface="Times New Roman"/>
                        </a:rPr>
                        <a:t>ntenerisci</a:t>
                      </a:r>
                      <a:r>
                        <a:rPr lang="it-IT" sz="1600" b="0" dirty="0">
                          <a:latin typeface="Book Antiqua" pitchFamily="18" charset="0"/>
                          <a:ea typeface="Times New Roman"/>
                          <a:cs typeface="Times New Roman"/>
                        </a:rPr>
                        <a:t> e sn</a:t>
                      </a:r>
                      <a:r>
                        <a:rPr lang="it-IT" sz="1600" b="0" dirty="0">
                          <a:solidFill>
                            <a:srgbClr val="00FF00"/>
                          </a:solidFill>
                          <a:latin typeface="Book Antiqua" pitchFamily="18" charset="0"/>
                          <a:ea typeface="Times New Roman"/>
                          <a:cs typeface="Times New Roman"/>
                        </a:rPr>
                        <a:t>oda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ivi fa che 'l tuo v</a:t>
                      </a:r>
                      <a:r>
                        <a:rPr lang="it-IT" sz="1600" b="0" dirty="0">
                          <a:solidFill>
                            <a:srgbClr val="990099"/>
                          </a:solidFill>
                          <a:latin typeface="Book Antiqua" pitchFamily="18" charset="0"/>
                          <a:ea typeface="Times New Roman"/>
                          <a:cs typeface="Times New Roman"/>
                        </a:rPr>
                        <a:t>ero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qual io mi sia, per la mia lingua s'</a:t>
                      </a:r>
                      <a:r>
                        <a:rPr lang="it-IT" sz="1600" b="0" dirty="0">
                          <a:solidFill>
                            <a:srgbClr val="00FF00"/>
                          </a:solidFill>
                          <a:latin typeface="Book Antiqua" pitchFamily="18" charset="0"/>
                          <a:ea typeface="Times New Roman"/>
                          <a:cs typeface="Times New Roman"/>
                        </a:rPr>
                        <a:t>oda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rowSpan="5">
                  <a:txBody>
                    <a:bodyPr/>
                    <a:lstStyle/>
                    <a:p>
                      <a:pPr algn="ctr">
                        <a:lnSpc>
                          <a:spcPct val="150000"/>
                        </a:lnSpc>
                        <a:spcAft>
                          <a:spcPts val="0"/>
                        </a:spcAft>
                      </a:pPr>
                      <a:r>
                        <a:rPr lang="it-IT" sz="1600" i="1">
                          <a:latin typeface="Times New Roman"/>
                          <a:ea typeface="Times New Roman"/>
                          <a:cs typeface="Times New Roman"/>
                        </a:rPr>
                        <a:t>seconda volta</a:t>
                      </a:r>
                      <a:endParaRPr lang="it-IT" sz="160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dirty="0" smtClean="0">
                          <a:solidFill>
                            <a:srgbClr val="FF00FF"/>
                          </a:solidFill>
                          <a:latin typeface="Times New Roman"/>
                          <a:ea typeface="Times New Roman"/>
                          <a:cs typeface="Times New Roman"/>
                        </a:rPr>
                        <a:t>D</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990099"/>
                          </a:solidFill>
                          <a:latin typeface="Times New Roman"/>
                          <a:ea typeface="Times New Roman"/>
                          <a:cs typeface="Times New Roman"/>
                        </a:rPr>
                        <a:t>F</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00FF00"/>
                          </a:solidFill>
                          <a:latin typeface="Times New Roman"/>
                          <a:ea typeface="Times New Roman"/>
                          <a:cs typeface="Times New Roman"/>
                        </a:rPr>
                        <a:t>G</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12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smtClean="0">
                          <a:solidFill>
                            <a:srgbClr val="990099"/>
                          </a:solidFill>
                          <a:latin typeface="Times New Roman"/>
                          <a:ea typeface="Times New Roman"/>
                          <a:cs typeface="Times New Roman"/>
                        </a:rPr>
                        <a:t>F</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00FF00"/>
                          </a:solidFill>
                          <a:latin typeface="Times New Roman"/>
                          <a:ea typeface="Times New Roman"/>
                          <a:cs typeface="Times New Roman"/>
                        </a:rPr>
                        <a:t>G</a:t>
                      </a:r>
                      <a:endParaRPr lang="it-IT" sz="1600" dirty="0">
                        <a:latin typeface="Times New Roman"/>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571473" y="1071546"/>
          <a:ext cx="7929617" cy="3607562"/>
        </p:xfrm>
        <a:graphic>
          <a:graphicData uri="http://schemas.openxmlformats.org/drawingml/2006/table">
            <a:tbl>
              <a:tblPr/>
              <a:tblGrid>
                <a:gridCol w="4463724"/>
                <a:gridCol w="1655017"/>
                <a:gridCol w="1810876"/>
              </a:tblGrid>
              <a:tr h="0">
                <a:tc rowSpan="5">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Canzone, io t'ammon</a:t>
                      </a:r>
                      <a:r>
                        <a:rPr lang="it-IT" sz="1600" b="0" dirty="0">
                          <a:solidFill>
                            <a:srgbClr val="FF0000"/>
                          </a:solidFill>
                          <a:latin typeface="Book Antiqua" pitchFamily="18" charset="0"/>
                          <a:ea typeface="Times New Roman"/>
                          <a:cs typeface="Times New Roman"/>
                        </a:rPr>
                        <a:t>isco</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che tua ragion cortesemente d</a:t>
                      </a:r>
                      <a:r>
                        <a:rPr lang="it-IT" sz="1600" b="0" dirty="0">
                          <a:solidFill>
                            <a:srgbClr val="008000"/>
                          </a:solidFill>
                          <a:latin typeface="Book Antiqua" pitchFamily="18" charset="0"/>
                          <a:ea typeface="Times New Roman"/>
                          <a:cs typeface="Times New Roman"/>
                        </a:rPr>
                        <a:t>ica</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perché tra gente altera </a:t>
                      </a:r>
                      <a:r>
                        <a:rPr lang="it-IT" sz="1600" b="0" dirty="0" err="1">
                          <a:latin typeface="Book Antiqua" pitchFamily="18" charset="0"/>
                          <a:ea typeface="Times New Roman"/>
                          <a:cs typeface="Times New Roman"/>
                        </a:rPr>
                        <a:t>ir</a:t>
                      </a:r>
                      <a:r>
                        <a:rPr lang="it-IT" sz="1600" b="0" dirty="0">
                          <a:latin typeface="Book Antiqua" pitchFamily="18" charset="0"/>
                          <a:ea typeface="Times New Roman"/>
                          <a:cs typeface="Times New Roman"/>
                        </a:rPr>
                        <a:t> ti conv</a:t>
                      </a:r>
                      <a:r>
                        <a:rPr lang="it-IT" sz="1600" b="0" dirty="0">
                          <a:solidFill>
                            <a:srgbClr val="0000FF"/>
                          </a:solidFill>
                          <a:latin typeface="Book Antiqua" pitchFamily="18" charset="0"/>
                          <a:ea typeface="Times New Roman"/>
                          <a:cs typeface="Times New Roman"/>
                        </a:rPr>
                        <a:t>iene</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e le voglie sono p</a:t>
                      </a:r>
                      <a:r>
                        <a:rPr lang="it-IT" sz="1600" b="0" dirty="0">
                          <a:solidFill>
                            <a:srgbClr val="0000FF"/>
                          </a:solidFill>
                          <a:latin typeface="Book Antiqua" pitchFamily="18" charset="0"/>
                          <a:ea typeface="Times New Roman"/>
                          <a:cs typeface="Times New Roman"/>
                        </a:rPr>
                        <a:t>iene</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già de l'usanza pessima ed ant</a:t>
                      </a:r>
                      <a:r>
                        <a:rPr lang="it-IT" sz="1600" b="0" dirty="0">
                          <a:solidFill>
                            <a:srgbClr val="008000"/>
                          </a:solidFill>
                          <a:latin typeface="Book Antiqua" pitchFamily="18" charset="0"/>
                          <a:ea typeface="Times New Roman"/>
                          <a:cs typeface="Times New Roman"/>
                        </a:rPr>
                        <a:t>ica</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pPr>
                      <a:r>
                        <a:rPr lang="it-IT" sz="1600" i="1" dirty="0">
                          <a:latin typeface="Book Antiqua" pitchFamily="18" charset="0"/>
                          <a:ea typeface="Times New Roman"/>
                          <a:cs typeface="Times New Roman"/>
                        </a:rPr>
                        <a:t>prima volta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a:solidFill>
                            <a:srgbClr val="FF0000"/>
                          </a:solidFill>
                          <a:latin typeface="Book Antiqua" pitchFamily="18" charset="0"/>
                          <a:ea typeface="Times New Roman"/>
                          <a:cs typeface="Times New Roman"/>
                        </a:rPr>
                        <a:t>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008000"/>
                          </a:solidFill>
                          <a:latin typeface="Book Antiqua" pitchFamily="18" charset="0"/>
                          <a:ea typeface="Times New Roman"/>
                          <a:cs typeface="Times New Roman"/>
                        </a:rPr>
                        <a:t>B</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0000FF"/>
                          </a:solidFill>
                          <a:latin typeface="Book Antiqua" pitchFamily="18" charset="0"/>
                          <a:ea typeface="Times New Roman"/>
                          <a:cs typeface="Times New Roman"/>
                        </a:rPr>
                        <a:t>C</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0000FF"/>
                          </a:solidFill>
                          <a:latin typeface="Book Antiqua" pitchFamily="18" charset="0"/>
                          <a:ea typeface="Times New Roman"/>
                          <a:cs typeface="Times New Roman"/>
                        </a:rPr>
                        <a:t>c</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008000"/>
                          </a:solidFill>
                          <a:latin typeface="Book Antiqua" pitchFamily="18" charset="0"/>
                          <a:ea typeface="Times New Roman"/>
                          <a:cs typeface="Times New Roman"/>
                        </a:rPr>
                        <a:t>B</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del </a:t>
                      </a:r>
                      <a:r>
                        <a:rPr lang="it-IT" sz="1600" b="0" dirty="0" err="1">
                          <a:latin typeface="Book Antiqua" pitchFamily="18" charset="0"/>
                          <a:ea typeface="Times New Roman"/>
                          <a:cs typeface="Times New Roman"/>
                        </a:rPr>
                        <a:t>ver</a:t>
                      </a:r>
                      <a:r>
                        <a:rPr lang="it-IT" sz="1600" b="0" dirty="0">
                          <a:latin typeface="Book Antiqua" pitchFamily="18" charset="0"/>
                          <a:ea typeface="Times New Roman"/>
                          <a:cs typeface="Times New Roman"/>
                        </a:rPr>
                        <a:t> sempre nem</a:t>
                      </a:r>
                      <a:r>
                        <a:rPr lang="it-IT" sz="1600" b="0" dirty="0">
                          <a:solidFill>
                            <a:srgbClr val="008000"/>
                          </a:solidFill>
                          <a:latin typeface="Book Antiqua" pitchFamily="18" charset="0"/>
                          <a:ea typeface="Times New Roman"/>
                          <a:cs typeface="Times New Roman"/>
                        </a:rPr>
                        <a:t>ica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i="1">
                          <a:latin typeface="Book Antiqua" pitchFamily="18" charset="0"/>
                          <a:ea typeface="Times New Roman"/>
                          <a:cs typeface="Times New Roman"/>
                        </a:rPr>
                        <a:t>chiave</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a:solidFill>
                            <a:srgbClr val="008000"/>
                          </a:solidFill>
                          <a:latin typeface="Book Antiqua" pitchFamily="18" charset="0"/>
                          <a:ea typeface="Times New Roman"/>
                          <a:cs typeface="Times New Roman"/>
                        </a:rPr>
                        <a:t>b</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4">
                  <a:txBody>
                    <a:bodyPr/>
                    <a:lstStyle/>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proverai tua vent</a:t>
                      </a:r>
                      <a:r>
                        <a:rPr lang="it-IT" sz="1600" b="0" dirty="0">
                          <a:solidFill>
                            <a:srgbClr val="800000"/>
                          </a:solidFill>
                          <a:latin typeface="Book Antiqua" pitchFamily="18" charset="0"/>
                          <a:ea typeface="Times New Roman"/>
                          <a:cs typeface="Times New Roman"/>
                        </a:rPr>
                        <a:t>ura</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tra magnanimi pochi a chi 'l ben pi</a:t>
                      </a:r>
                      <a:r>
                        <a:rPr lang="it-IT" sz="1600" b="0" dirty="0">
                          <a:solidFill>
                            <a:srgbClr val="990099"/>
                          </a:solidFill>
                          <a:latin typeface="Book Antiqua" pitchFamily="18" charset="0"/>
                          <a:ea typeface="Times New Roman"/>
                          <a:cs typeface="Times New Roman"/>
                        </a:rPr>
                        <a:t>ace</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dì </a:t>
                      </a:r>
                      <a:r>
                        <a:rPr lang="it-IT" sz="1600" b="0" dirty="0" err="1">
                          <a:latin typeface="Book Antiqua" pitchFamily="18" charset="0"/>
                          <a:ea typeface="Times New Roman"/>
                          <a:cs typeface="Times New Roman"/>
                        </a:rPr>
                        <a:t>lor</a:t>
                      </a:r>
                      <a:r>
                        <a:rPr lang="it-IT" sz="1600" b="0" dirty="0">
                          <a:latin typeface="Book Antiqua" pitchFamily="18" charset="0"/>
                          <a:ea typeface="Times New Roman"/>
                          <a:cs typeface="Times New Roman"/>
                        </a:rPr>
                        <a:t>: "Chi m'assic</a:t>
                      </a:r>
                      <a:r>
                        <a:rPr lang="it-IT" sz="1600" b="0" dirty="0">
                          <a:solidFill>
                            <a:srgbClr val="800000"/>
                          </a:solidFill>
                          <a:latin typeface="Book Antiqua" pitchFamily="18" charset="0"/>
                          <a:ea typeface="Times New Roman"/>
                          <a:cs typeface="Times New Roman"/>
                        </a:rPr>
                        <a:t>ura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I'vo gridando: Pace, </a:t>
                      </a:r>
                      <a:r>
                        <a:rPr lang="it-IT" sz="1600" b="0" dirty="0" err="1">
                          <a:latin typeface="Book Antiqua" pitchFamily="18" charset="0"/>
                          <a:ea typeface="Times New Roman"/>
                          <a:cs typeface="Times New Roman"/>
                        </a:rPr>
                        <a:t>pace</a:t>
                      </a:r>
                      <a:r>
                        <a:rPr lang="it-IT" sz="1600" b="0" dirty="0">
                          <a:latin typeface="Book Antiqua" pitchFamily="18" charset="0"/>
                          <a:ea typeface="Times New Roman"/>
                          <a:cs typeface="Times New Roman"/>
                        </a:rPr>
                        <a:t>, p</a:t>
                      </a:r>
                      <a:r>
                        <a:rPr lang="it-IT" sz="1600" b="0" dirty="0">
                          <a:solidFill>
                            <a:srgbClr val="990099"/>
                          </a:solidFill>
                          <a:latin typeface="Book Antiqua" pitchFamily="18" charset="0"/>
                          <a:ea typeface="Times New Roman"/>
                          <a:cs typeface="Times New Roman"/>
                        </a:rPr>
                        <a:t>ace</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50000"/>
                        </a:lnSpc>
                        <a:spcAft>
                          <a:spcPts val="0"/>
                        </a:spcAft>
                      </a:pPr>
                      <a:r>
                        <a:rPr lang="it-IT" sz="1600" i="1" dirty="0">
                          <a:latin typeface="Book Antiqua" pitchFamily="18" charset="0"/>
                          <a:ea typeface="Times New Roman"/>
                          <a:cs typeface="Times New Roman"/>
                        </a:rPr>
                        <a:t>seconda volta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600" b="1">
                          <a:solidFill>
                            <a:srgbClr val="800000"/>
                          </a:solidFill>
                          <a:latin typeface="Book Antiqua" pitchFamily="18" charset="0"/>
                          <a:ea typeface="Times New Roman"/>
                          <a:cs typeface="Times New Roman"/>
                        </a:rPr>
                        <a:t>e</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990099"/>
                          </a:solidFill>
                          <a:latin typeface="Book Antiqua" pitchFamily="18" charset="0"/>
                          <a:ea typeface="Times New Roman"/>
                          <a:cs typeface="Times New Roman"/>
                        </a:rPr>
                        <a:t>F</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a:solidFill>
                            <a:srgbClr val="800000"/>
                          </a:solidFill>
                          <a:latin typeface="Book Antiqua" pitchFamily="18" charset="0"/>
                          <a:ea typeface="Times New Roman"/>
                          <a:cs typeface="Times New Roman"/>
                        </a:rPr>
                        <a:t>e</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50000"/>
                        </a:lnSpc>
                        <a:spcAft>
                          <a:spcPts val="0"/>
                        </a:spcAft>
                      </a:pPr>
                      <a:r>
                        <a:rPr lang="it-IT" sz="1600" b="1" dirty="0">
                          <a:solidFill>
                            <a:srgbClr val="990099"/>
                          </a:solidFill>
                          <a:latin typeface="Book Antiqua" pitchFamily="18" charset="0"/>
                          <a:ea typeface="Times New Roman"/>
                          <a:cs typeface="Times New Roman"/>
                        </a:rPr>
                        <a:t>F</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CasellaDiTesto 2"/>
          <p:cNvSpPr txBox="1"/>
          <p:nvPr/>
        </p:nvSpPr>
        <p:spPr>
          <a:xfrm>
            <a:off x="500034" y="642918"/>
            <a:ext cx="7929618" cy="369332"/>
          </a:xfrm>
          <a:prstGeom prst="rect">
            <a:avLst/>
          </a:prstGeom>
          <a:noFill/>
        </p:spPr>
        <p:txBody>
          <a:bodyPr wrap="square" rtlCol="0">
            <a:spAutoFit/>
          </a:bodyPr>
          <a:lstStyle/>
          <a:p>
            <a:r>
              <a:rPr lang="it-IT" dirty="0" smtClean="0"/>
              <a:t>Struttura del </a:t>
            </a:r>
            <a:r>
              <a:rPr lang="it-IT" b="1" dirty="0" smtClean="0"/>
              <a:t>congedo</a:t>
            </a:r>
            <a:r>
              <a:rPr lang="it-IT" dirty="0" smtClean="0"/>
              <a:t>:</a:t>
            </a:r>
            <a:endParaRPr lang="it-IT" dirty="0"/>
          </a:p>
        </p:txBody>
      </p:sp>
      <p:sp>
        <p:nvSpPr>
          <p:cNvPr id="4" name="CasellaDiTesto 3"/>
          <p:cNvSpPr txBox="1"/>
          <p:nvPr/>
        </p:nvSpPr>
        <p:spPr>
          <a:xfrm>
            <a:off x="500034" y="4857760"/>
            <a:ext cx="8072494" cy="1754326"/>
          </a:xfrm>
          <a:prstGeom prst="rect">
            <a:avLst/>
          </a:prstGeom>
          <a:noFill/>
        </p:spPr>
        <p:txBody>
          <a:bodyPr wrap="square" rtlCol="0">
            <a:spAutoFit/>
          </a:bodyPr>
          <a:lstStyle/>
          <a:p>
            <a:r>
              <a:rPr lang="it-IT" dirty="0"/>
              <a:t>Dalla canzone classica sono poi derivate altre forme:</a:t>
            </a:r>
          </a:p>
          <a:p>
            <a:r>
              <a:rPr lang="it-IT" dirty="0" smtClean="0"/>
              <a:t>la</a:t>
            </a:r>
            <a:r>
              <a:rPr lang="it-IT" dirty="0"/>
              <a:t> </a:t>
            </a:r>
            <a:r>
              <a:rPr lang="it-IT" b="1" dirty="0"/>
              <a:t>canzone pindarica</a:t>
            </a:r>
            <a:r>
              <a:rPr lang="it-IT" dirty="0"/>
              <a:t>: sorse nel Cinquecento ad imitazione delle odi del poeta greco Pindaro; presenta uno schema fisso formato da tre parti: strofe, antistrofe, epodo;</a:t>
            </a:r>
          </a:p>
          <a:p>
            <a:endParaRPr lang="it-IT" dirty="0" smtClean="0"/>
          </a:p>
          <a:p>
            <a:r>
              <a:rPr lang="it-IT" dirty="0" smtClean="0"/>
              <a:t>la</a:t>
            </a:r>
            <a:r>
              <a:rPr lang="it-IT" dirty="0"/>
              <a:t> </a:t>
            </a:r>
            <a:r>
              <a:rPr lang="it-IT" b="1" dirty="0"/>
              <a:t>canzone libera leopardiana</a:t>
            </a:r>
            <a:r>
              <a:rPr lang="it-IT" dirty="0"/>
              <a:t>: rinuncia ad ogni schema fisso di rime, a ogni regolarità strofica, riducendo drasticamente le stesse rime</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714349" y="2891812"/>
          <a:ext cx="7500989" cy="3680460"/>
        </p:xfrm>
        <a:graphic>
          <a:graphicData uri="http://schemas.openxmlformats.org/drawingml/2006/table">
            <a:tbl>
              <a:tblPr/>
              <a:tblGrid>
                <a:gridCol w="4338822"/>
                <a:gridCol w="1767273"/>
                <a:gridCol w="590617"/>
                <a:gridCol w="804277"/>
              </a:tblGrid>
              <a:tr h="0">
                <a:tc rowSpan="4">
                  <a:txBody>
                    <a:bodyPr/>
                    <a:lstStyle/>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Io son sì stanco sotto il fascio ant</a:t>
                      </a:r>
                      <a:r>
                        <a:rPr lang="it-IT" sz="1600" b="0" dirty="0">
                          <a:solidFill>
                            <a:srgbClr val="0000FF"/>
                          </a:solidFill>
                          <a:latin typeface="Book Antiqua" pitchFamily="18" charset="0"/>
                          <a:ea typeface="Times New Roman"/>
                          <a:cs typeface="Times New Roman"/>
                        </a:rPr>
                        <a:t>ico</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De le mie colpe e de l'usanza r</a:t>
                      </a:r>
                      <a:r>
                        <a:rPr lang="it-IT" sz="1600" b="0" dirty="0">
                          <a:solidFill>
                            <a:srgbClr val="FF0000"/>
                          </a:solidFill>
                          <a:latin typeface="Book Antiqua" pitchFamily="18" charset="0"/>
                          <a:ea typeface="Times New Roman"/>
                          <a:cs typeface="Times New Roman"/>
                        </a:rPr>
                        <a:t>ia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Ch'i' temo forte di mancar la v</a:t>
                      </a:r>
                      <a:r>
                        <a:rPr lang="it-IT" sz="1600" b="0" dirty="0">
                          <a:solidFill>
                            <a:srgbClr val="FF0000"/>
                          </a:solidFill>
                          <a:latin typeface="Book Antiqua" pitchFamily="18" charset="0"/>
                          <a:ea typeface="Times New Roman"/>
                          <a:cs typeface="Times New Roman"/>
                        </a:rPr>
                        <a:t>ia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E di cader in man del mio nem</a:t>
                      </a:r>
                      <a:r>
                        <a:rPr lang="it-IT" sz="1600" b="0" dirty="0">
                          <a:solidFill>
                            <a:srgbClr val="0000FF"/>
                          </a:solidFill>
                          <a:latin typeface="Book Antiqua" pitchFamily="18" charset="0"/>
                          <a:ea typeface="Times New Roman"/>
                          <a:cs typeface="Times New Roman"/>
                        </a:rPr>
                        <a:t>ico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0000"/>
                        </a:lnSpc>
                        <a:spcAft>
                          <a:spcPts val="0"/>
                        </a:spcAft>
                      </a:pPr>
                      <a:r>
                        <a:rPr lang="it-IT" sz="1600" dirty="0">
                          <a:latin typeface="Book Antiqua" pitchFamily="18" charset="0"/>
                          <a:ea typeface="Times New Roman"/>
                          <a:cs typeface="Times New Roman"/>
                        </a:rPr>
                        <a:t>prima quartina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it-IT" sz="1600" b="1" dirty="0">
                          <a:solidFill>
                            <a:srgbClr val="0000FF"/>
                          </a:solidFill>
                          <a:latin typeface="Book Antiqua" pitchFamily="18" charset="0"/>
                          <a:ea typeface="Times New Roman"/>
                          <a:cs typeface="Times New Roman"/>
                        </a:rPr>
                        <a:t>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a:lnSpc>
                          <a:spcPct val="100000"/>
                        </a:lnSpc>
                        <a:spcAft>
                          <a:spcPts val="0"/>
                        </a:spcAft>
                      </a:pPr>
                      <a:r>
                        <a:rPr lang="it-IT" sz="1600">
                          <a:latin typeface="Book Antiqua" pitchFamily="18" charset="0"/>
                          <a:ea typeface="Times New Roman"/>
                          <a:cs typeface="Times New Roman"/>
                        </a:rPr>
                        <a:t>fronte</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dirty="0">
                          <a:solidFill>
                            <a:srgbClr val="FF0000"/>
                          </a:solidFill>
                          <a:latin typeface="Book Antiqua" pitchFamily="18" charset="0"/>
                          <a:ea typeface="Times New Roman"/>
                          <a:cs typeface="Times New Roman"/>
                        </a:rPr>
                        <a:t>B</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dirty="0">
                          <a:solidFill>
                            <a:srgbClr val="FF0000"/>
                          </a:solidFill>
                          <a:latin typeface="Book Antiqua" pitchFamily="18" charset="0"/>
                          <a:ea typeface="Times New Roman"/>
                          <a:cs typeface="Times New Roman"/>
                        </a:rPr>
                        <a:t>B</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dirty="0">
                          <a:solidFill>
                            <a:srgbClr val="0000FF"/>
                          </a:solidFill>
                          <a:latin typeface="Book Antiqua" pitchFamily="18" charset="0"/>
                          <a:ea typeface="Times New Roman"/>
                          <a:cs typeface="Times New Roman"/>
                        </a:rPr>
                        <a:t>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rowSpan="4">
                  <a:txBody>
                    <a:bodyPr/>
                    <a:lstStyle/>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Ben venne a </a:t>
                      </a:r>
                      <a:r>
                        <a:rPr lang="it-IT" sz="1600" b="0" dirty="0" err="1">
                          <a:latin typeface="Book Antiqua" pitchFamily="18" charset="0"/>
                          <a:ea typeface="Times New Roman"/>
                          <a:cs typeface="Times New Roman"/>
                        </a:rPr>
                        <a:t>dilivrarmi</a:t>
                      </a:r>
                      <a:r>
                        <a:rPr lang="it-IT" sz="1600" b="0" dirty="0">
                          <a:latin typeface="Book Antiqua" pitchFamily="18" charset="0"/>
                          <a:ea typeface="Times New Roman"/>
                          <a:cs typeface="Times New Roman"/>
                        </a:rPr>
                        <a:t> un grande am</a:t>
                      </a:r>
                      <a:r>
                        <a:rPr lang="it-IT" sz="1600" b="0" dirty="0">
                          <a:solidFill>
                            <a:srgbClr val="0000FF"/>
                          </a:solidFill>
                          <a:latin typeface="Book Antiqua" pitchFamily="18" charset="0"/>
                          <a:ea typeface="Times New Roman"/>
                          <a:cs typeface="Times New Roman"/>
                        </a:rPr>
                        <a:t>ico</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Per somma e </a:t>
                      </a:r>
                      <a:r>
                        <a:rPr lang="it-IT" sz="1600" b="0" dirty="0" err="1">
                          <a:latin typeface="Book Antiqua" pitchFamily="18" charset="0"/>
                          <a:ea typeface="Times New Roman"/>
                          <a:cs typeface="Times New Roman"/>
                        </a:rPr>
                        <a:t>ineffabil</a:t>
                      </a:r>
                      <a:r>
                        <a:rPr lang="it-IT" sz="1600" b="0" dirty="0">
                          <a:latin typeface="Book Antiqua" pitchFamily="18" charset="0"/>
                          <a:ea typeface="Times New Roman"/>
                          <a:cs typeface="Times New Roman"/>
                        </a:rPr>
                        <a:t> cortes</a:t>
                      </a:r>
                      <a:r>
                        <a:rPr lang="it-IT" sz="1600" b="0" dirty="0">
                          <a:solidFill>
                            <a:srgbClr val="FF0000"/>
                          </a:solidFill>
                          <a:latin typeface="Book Antiqua" pitchFamily="18" charset="0"/>
                          <a:ea typeface="Times New Roman"/>
                          <a:cs typeface="Times New Roman"/>
                        </a:rPr>
                        <a:t>ia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Poi volò fuor de la veduta m</a:t>
                      </a:r>
                      <a:r>
                        <a:rPr lang="it-IT" sz="1600" b="0" dirty="0">
                          <a:solidFill>
                            <a:srgbClr val="FF0000"/>
                          </a:solidFill>
                          <a:latin typeface="Book Antiqua" pitchFamily="18" charset="0"/>
                          <a:ea typeface="Times New Roman"/>
                          <a:cs typeface="Times New Roman"/>
                        </a:rPr>
                        <a:t>ia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Sì ch'a mirarlo invano m'affat</a:t>
                      </a:r>
                      <a:r>
                        <a:rPr lang="it-IT" sz="1600" b="0" dirty="0">
                          <a:solidFill>
                            <a:srgbClr val="0000FF"/>
                          </a:solidFill>
                          <a:latin typeface="Book Antiqua" pitchFamily="18" charset="0"/>
                          <a:ea typeface="Times New Roman"/>
                          <a:cs typeface="Times New Roman"/>
                        </a:rPr>
                        <a:t>ico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0000"/>
                        </a:lnSpc>
                        <a:spcAft>
                          <a:spcPts val="0"/>
                        </a:spcAft>
                      </a:pPr>
                      <a:r>
                        <a:rPr lang="it-IT" sz="1600">
                          <a:latin typeface="Book Antiqua" pitchFamily="18" charset="0"/>
                          <a:ea typeface="Times New Roman"/>
                          <a:cs typeface="Times New Roman"/>
                        </a:rPr>
                        <a:t>seconda quartina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it-IT" sz="1600" b="1">
                          <a:solidFill>
                            <a:srgbClr val="0000FF"/>
                          </a:solidFill>
                          <a:latin typeface="Book Antiqua" pitchFamily="18" charset="0"/>
                          <a:ea typeface="Times New Roman"/>
                          <a:cs typeface="Times New Roman"/>
                        </a:rPr>
                        <a:t>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FF0000"/>
                          </a:solidFill>
                          <a:latin typeface="Book Antiqua" pitchFamily="18" charset="0"/>
                          <a:ea typeface="Times New Roman"/>
                          <a:cs typeface="Times New Roman"/>
                        </a:rPr>
                        <a:t>B</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FF0000"/>
                          </a:solidFill>
                          <a:latin typeface="Book Antiqua" pitchFamily="18" charset="0"/>
                          <a:ea typeface="Times New Roman"/>
                          <a:cs typeface="Times New Roman"/>
                        </a:rPr>
                        <a:t>B</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0000FF"/>
                          </a:solidFill>
                          <a:latin typeface="Book Antiqua" pitchFamily="18" charset="0"/>
                          <a:ea typeface="Times New Roman"/>
                          <a:cs typeface="Times New Roman"/>
                        </a:rPr>
                        <a:t>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rowSpan="3">
                  <a:txBody>
                    <a:bodyPr/>
                    <a:lstStyle/>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Ma la sua voce ancor qua giù rimb</a:t>
                      </a:r>
                      <a:r>
                        <a:rPr lang="it-IT" sz="1600" b="0" dirty="0">
                          <a:solidFill>
                            <a:srgbClr val="FF00FF"/>
                          </a:solidFill>
                          <a:latin typeface="Book Antiqua" pitchFamily="18" charset="0"/>
                          <a:ea typeface="Times New Roman"/>
                          <a:cs typeface="Times New Roman"/>
                        </a:rPr>
                        <a:t>omba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O voi che travagliate, ecco 'l camm</a:t>
                      </a:r>
                      <a:r>
                        <a:rPr lang="it-IT" sz="1600" b="0" dirty="0">
                          <a:solidFill>
                            <a:srgbClr val="800000"/>
                          </a:solidFill>
                          <a:latin typeface="Book Antiqua" pitchFamily="18" charset="0"/>
                          <a:ea typeface="Times New Roman"/>
                          <a:cs typeface="Times New Roman"/>
                        </a:rPr>
                        <a:t>ino</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Venite a me, se 'l passo altri non s</a:t>
                      </a:r>
                      <a:r>
                        <a:rPr lang="it-IT" sz="1600" b="0" dirty="0">
                          <a:solidFill>
                            <a:srgbClr val="008000"/>
                          </a:solidFill>
                          <a:latin typeface="Book Antiqua" pitchFamily="18" charset="0"/>
                          <a:ea typeface="Times New Roman"/>
                          <a:cs typeface="Times New Roman"/>
                        </a:rPr>
                        <a:t>erra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0000"/>
                        </a:lnSpc>
                        <a:spcAft>
                          <a:spcPts val="0"/>
                        </a:spcAft>
                      </a:pPr>
                      <a:r>
                        <a:rPr lang="it-IT" sz="1600">
                          <a:latin typeface="Book Antiqua" pitchFamily="18" charset="0"/>
                          <a:ea typeface="Times New Roman"/>
                          <a:cs typeface="Times New Roman"/>
                        </a:rPr>
                        <a:t>prima terzina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it-IT" sz="1600" b="1">
                          <a:solidFill>
                            <a:srgbClr val="FF00FF"/>
                          </a:solidFill>
                          <a:latin typeface="Book Antiqua" pitchFamily="18" charset="0"/>
                          <a:ea typeface="Times New Roman"/>
                          <a:cs typeface="Times New Roman"/>
                        </a:rPr>
                        <a:t>C</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00000"/>
                        </a:lnSpc>
                        <a:spcAft>
                          <a:spcPts val="0"/>
                        </a:spcAft>
                      </a:pPr>
                      <a:r>
                        <a:rPr lang="it-IT" sz="1600">
                          <a:latin typeface="Book Antiqua" pitchFamily="18" charset="0"/>
                          <a:ea typeface="Times New Roman"/>
                          <a:cs typeface="Times New Roman"/>
                        </a:rPr>
                        <a:t>sirma</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800000"/>
                          </a:solidFill>
                          <a:latin typeface="Book Antiqua" pitchFamily="18" charset="0"/>
                          <a:ea typeface="Times New Roman"/>
                          <a:cs typeface="Times New Roman"/>
                        </a:rPr>
                        <a:t>D</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008000"/>
                          </a:solidFill>
                          <a:latin typeface="Book Antiqua" pitchFamily="18" charset="0"/>
                          <a:ea typeface="Times New Roman"/>
                          <a:cs typeface="Times New Roman"/>
                        </a:rPr>
                        <a:t>E</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rowSpan="3">
                  <a:txBody>
                    <a:bodyPr/>
                    <a:lstStyle/>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Qual grazia, qual amore, o qual dest</a:t>
                      </a:r>
                      <a:r>
                        <a:rPr lang="it-IT" sz="1600" b="0" dirty="0">
                          <a:solidFill>
                            <a:srgbClr val="800000"/>
                          </a:solidFill>
                          <a:latin typeface="Book Antiqua" pitchFamily="18" charset="0"/>
                          <a:ea typeface="Times New Roman"/>
                          <a:cs typeface="Times New Roman"/>
                        </a:rPr>
                        <a:t>ino</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Mi darà penne in guisa di col</a:t>
                      </a:r>
                      <a:r>
                        <a:rPr lang="it-IT" sz="1600" b="0" dirty="0">
                          <a:solidFill>
                            <a:srgbClr val="FF00FF"/>
                          </a:solidFill>
                          <a:latin typeface="Book Antiqua" pitchFamily="18" charset="0"/>
                          <a:ea typeface="Times New Roman"/>
                          <a:cs typeface="Times New Roman"/>
                        </a:rPr>
                        <a:t>omba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p>
                      <a:pPr algn="l">
                        <a:lnSpc>
                          <a:spcPct val="10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600" b="0" dirty="0">
                          <a:latin typeface="Book Antiqua" pitchFamily="18" charset="0"/>
                          <a:ea typeface="Times New Roman"/>
                          <a:cs typeface="Times New Roman"/>
                        </a:rPr>
                        <a:t>Ch'i' mi riposi, e </a:t>
                      </a:r>
                      <a:r>
                        <a:rPr lang="it-IT" sz="1600" b="0" dirty="0" err="1">
                          <a:latin typeface="Book Antiqua" pitchFamily="18" charset="0"/>
                          <a:ea typeface="Times New Roman"/>
                          <a:cs typeface="Times New Roman"/>
                        </a:rPr>
                        <a:t>levimi</a:t>
                      </a:r>
                      <a:r>
                        <a:rPr lang="it-IT" sz="1600" b="0" dirty="0">
                          <a:latin typeface="Book Antiqua" pitchFamily="18" charset="0"/>
                          <a:ea typeface="Times New Roman"/>
                          <a:cs typeface="Times New Roman"/>
                        </a:rPr>
                        <a:t> da t</a:t>
                      </a:r>
                      <a:r>
                        <a:rPr lang="it-IT" sz="1600" b="0" dirty="0">
                          <a:solidFill>
                            <a:srgbClr val="008000"/>
                          </a:solidFill>
                          <a:latin typeface="Book Antiqua" pitchFamily="18" charset="0"/>
                          <a:ea typeface="Times New Roman"/>
                          <a:cs typeface="Times New Roman"/>
                        </a:rPr>
                        <a:t>erra</a:t>
                      </a:r>
                      <a:r>
                        <a:rPr lang="it-IT" sz="1600" b="0" dirty="0">
                          <a:latin typeface="Book Antiqua" pitchFamily="18" charset="0"/>
                          <a:ea typeface="Times New Roman"/>
                          <a:cs typeface="Times New Roman"/>
                        </a:rPr>
                        <a:t>?</a:t>
                      </a:r>
                      <a:endParaRPr lang="it-IT" sz="1600" b="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0000"/>
                        </a:lnSpc>
                        <a:spcAft>
                          <a:spcPts val="0"/>
                        </a:spcAft>
                      </a:pPr>
                      <a:r>
                        <a:rPr lang="it-IT" sz="1600" dirty="0">
                          <a:latin typeface="Book Antiqua" pitchFamily="18" charset="0"/>
                          <a:ea typeface="Times New Roman"/>
                          <a:cs typeface="Times New Roman"/>
                        </a:rPr>
                        <a:t>seconda terzina</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it-IT" sz="1600" b="1" dirty="0">
                          <a:solidFill>
                            <a:srgbClr val="800000"/>
                          </a:solidFill>
                          <a:latin typeface="Book Antiqua" pitchFamily="18" charset="0"/>
                          <a:ea typeface="Times New Roman"/>
                          <a:cs typeface="Times New Roman"/>
                        </a:rPr>
                        <a:t>D</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a:solidFill>
                            <a:srgbClr val="FF00FF"/>
                          </a:solidFill>
                          <a:latin typeface="Book Antiqua" pitchFamily="18" charset="0"/>
                          <a:ea typeface="Times New Roman"/>
                          <a:cs typeface="Times New Roman"/>
                        </a:rPr>
                        <a:t>C</a:t>
                      </a:r>
                      <a:endParaRPr lang="it-IT" sz="160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ctr">
                        <a:lnSpc>
                          <a:spcPct val="100000"/>
                        </a:lnSpc>
                        <a:spcAft>
                          <a:spcPts val="0"/>
                        </a:spcAft>
                      </a:pPr>
                      <a:r>
                        <a:rPr lang="it-IT" sz="1600" b="1" dirty="0">
                          <a:solidFill>
                            <a:srgbClr val="008000"/>
                          </a:solidFill>
                          <a:latin typeface="Book Antiqua" pitchFamily="18" charset="0"/>
                          <a:ea typeface="Times New Roman"/>
                          <a:cs typeface="Times New Roman"/>
                        </a:rPr>
                        <a:t>E</a:t>
                      </a:r>
                      <a:endParaRPr lang="it-IT" sz="1600" dirty="0">
                        <a:latin typeface="Book Antiqua" pitchFamily="18" charset="0"/>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bl>
          </a:graphicData>
        </a:graphic>
      </p:graphicFrame>
      <p:sp>
        <p:nvSpPr>
          <p:cNvPr id="3" name="CasellaDiTesto 2"/>
          <p:cNvSpPr txBox="1"/>
          <p:nvPr/>
        </p:nvSpPr>
        <p:spPr>
          <a:xfrm>
            <a:off x="571472" y="214290"/>
            <a:ext cx="7929618" cy="2585323"/>
          </a:xfrm>
          <a:prstGeom prst="rect">
            <a:avLst/>
          </a:prstGeom>
          <a:noFill/>
        </p:spPr>
        <p:txBody>
          <a:bodyPr wrap="square" rtlCol="0">
            <a:spAutoFit/>
          </a:bodyPr>
          <a:lstStyle/>
          <a:p>
            <a:r>
              <a:rPr lang="it-IT" dirty="0"/>
              <a:t>Nato in Italia e poi diffusosi in tutta Europa, il </a:t>
            </a:r>
            <a:r>
              <a:rPr lang="it-IT" b="1" dirty="0"/>
              <a:t>sonetto </a:t>
            </a:r>
            <a:r>
              <a:rPr lang="it-IT" dirty="0"/>
              <a:t>(da "suono") deriva dalla stanza della canzone (fronte + sirma)e la tradizione attribuisce la sua invenzione a Jacopo da Lentini (ma la cosa è tutt'altro che sicura). </a:t>
            </a:r>
          </a:p>
          <a:p>
            <a:r>
              <a:rPr lang="it-IT" b="1" dirty="0"/>
              <a:t>Struttura</a:t>
            </a:r>
            <a:r>
              <a:rPr lang="it-IT" dirty="0"/>
              <a:t>: è formato da quattro strofe: due quartine e due terzine. I versi sono tutti endecasillabi. Il sistema delle rime può variare: in genere, le due quartine possono avere rima alternata (ABAB) o incrociata (ABBA); le terzine presentano una maggiore varietà.</a:t>
            </a:r>
          </a:p>
          <a:p>
            <a:r>
              <a:rPr lang="it-IT" b="1" dirty="0"/>
              <a:t>Versi</a:t>
            </a:r>
            <a:r>
              <a:rPr lang="it-IT" dirty="0"/>
              <a:t>: endecasillabi.</a:t>
            </a:r>
          </a:p>
          <a:p>
            <a:r>
              <a:rPr lang="it-IT" b="1" dirty="0"/>
              <a:t>Argomento</a:t>
            </a:r>
            <a:r>
              <a:rPr lang="it-IT" dirty="0"/>
              <a:t>: </a:t>
            </a:r>
            <a:r>
              <a:rPr lang="it-IT" dirty="0" smtClean="0"/>
              <a:t>amoroso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57200" y="71414"/>
            <a:ext cx="8229600" cy="100013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1. Verso e accento metrico - </a:t>
            </a:r>
            <a:r>
              <a:rPr kumimoji="0" lang="it-IT" sz="3600" b="0" i="0" u="none" strike="noStrike" kern="1200" cap="none" spc="0" normalizeH="0" baseline="0" noProof="0" dirty="0" smtClean="0">
                <a:ln>
                  <a:noFill/>
                </a:ln>
                <a:solidFill>
                  <a:srgbClr val="FF0000"/>
                </a:solidFill>
                <a:effectLst/>
                <a:uLnTx/>
                <a:uFillTx/>
                <a:latin typeface="+mj-lt"/>
                <a:ea typeface="+mj-ea"/>
                <a:cs typeface="+mj-cs"/>
              </a:rPr>
              <a:t>1.2. Come si contano le sillabe di una parola</a:t>
            </a:r>
          </a:p>
        </p:txBody>
      </p:sp>
      <p:sp>
        <p:nvSpPr>
          <p:cNvPr id="5" name="CasellaDiTesto 4"/>
          <p:cNvSpPr txBox="1"/>
          <p:nvPr/>
        </p:nvSpPr>
        <p:spPr>
          <a:xfrm>
            <a:off x="142876" y="1000108"/>
            <a:ext cx="8929718" cy="3416320"/>
          </a:xfrm>
          <a:prstGeom prst="rect">
            <a:avLst/>
          </a:prstGeom>
          <a:noFill/>
        </p:spPr>
        <p:txBody>
          <a:bodyPr wrap="square" rtlCol="0">
            <a:spAutoFit/>
          </a:bodyPr>
          <a:lstStyle/>
          <a:p>
            <a:r>
              <a:rPr lang="it-IT" dirty="0"/>
              <a:t>Le parole sono costituite da una o più sillabe, ossia da segmenti fonici pronunciati con una sola emissione di voce. Una sillaba contiene sempre almeno una vocale (a-mo-re), preceduta da una o più consonanti (ma-re; tre-no ; stra-da) o seguita da una consonante (al-to</a:t>
            </a:r>
            <a:r>
              <a:rPr lang="it-IT" dirty="0" smtClean="0"/>
              <a:t>). L'italiano </a:t>
            </a:r>
            <a:r>
              <a:rPr lang="it-IT" dirty="0"/>
              <a:t>distingue inoltre tra le vocali quelle forti e quelle deboli:</a:t>
            </a:r>
          </a:p>
          <a:p>
            <a:r>
              <a:rPr lang="it-IT" dirty="0" smtClean="0"/>
              <a:t>sono vocali forti: </a:t>
            </a:r>
            <a:r>
              <a:rPr lang="it-IT" b="1" dirty="0" smtClean="0"/>
              <a:t>a - e – o</a:t>
            </a:r>
            <a:r>
              <a:rPr lang="it-IT" dirty="0" smtClean="0"/>
              <a:t>; sono vocali deboli: </a:t>
            </a:r>
            <a:r>
              <a:rPr lang="it-IT" b="1" dirty="0" smtClean="0"/>
              <a:t>i - u</a:t>
            </a:r>
          </a:p>
          <a:p>
            <a:r>
              <a:rPr lang="it-IT" dirty="0"/>
              <a:t>In una sillaba vi possono essere anche due o tre vocali che costituiscono dittongo o trittongo. Costituisce </a:t>
            </a:r>
            <a:r>
              <a:rPr lang="it-IT" b="1" dirty="0"/>
              <a:t>dittongo: l'incontro di una vocale debole priva d'accento con una vocale forte, oppure l'incontro di due vocali deboli</a:t>
            </a:r>
            <a:r>
              <a:rPr lang="it-IT" dirty="0"/>
              <a:t>.</a:t>
            </a:r>
          </a:p>
          <a:p>
            <a:r>
              <a:rPr lang="it-IT" dirty="0"/>
              <a:t>ATTENZIONE: non sempre l'incontro di due vocali dà dittongo, si può avere anche </a:t>
            </a:r>
            <a:r>
              <a:rPr lang="it-IT" b="1" dirty="0"/>
              <a:t>iato.</a:t>
            </a:r>
            <a:r>
              <a:rPr lang="it-IT" dirty="0"/>
              <a:t> Se nell'incontro tra vocale debole e vocale forte, la debole è accentata, allora non si ha dittongo, ma iato; </a:t>
            </a:r>
            <a:r>
              <a:rPr lang="it-IT" dirty="0" err="1"/>
              <a:t>iato</a:t>
            </a:r>
            <a:r>
              <a:rPr lang="it-IT" dirty="0"/>
              <a:t> è sempre l'incontro di due vocali forti. Infine ricordate che l'unione di due vocali deboli con una forte dà origine al trittongo. Possiamo riassumere queste nozioni così</a:t>
            </a:r>
            <a:r>
              <a:rPr lang="it-IT" dirty="0" smtClean="0"/>
              <a:t>:</a:t>
            </a:r>
            <a:endParaRPr lang="it-IT" dirty="0"/>
          </a:p>
        </p:txBody>
      </p:sp>
      <p:pic>
        <p:nvPicPr>
          <p:cNvPr id="1028" name="Picture 4" descr="http://www.luzappy.eu/testo_poetico/tav020.GIF"/>
          <p:cNvPicPr>
            <a:picLocks noChangeAspect="1" noChangeArrowheads="1"/>
          </p:cNvPicPr>
          <p:nvPr/>
        </p:nvPicPr>
        <p:blipFill>
          <a:blip r:embed="rId2"/>
          <a:srcRect/>
          <a:stretch>
            <a:fillRect/>
          </a:stretch>
        </p:blipFill>
        <p:spPr bwMode="auto">
          <a:xfrm>
            <a:off x="1785918" y="4394986"/>
            <a:ext cx="5857916" cy="24193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457200" y="71414"/>
            <a:ext cx="8229600" cy="100013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1. Verso e accento metrico - </a:t>
            </a:r>
            <a:r>
              <a:rPr kumimoji="0" lang="it-IT" sz="3600" b="0" i="0" u="none" strike="noStrike" kern="1200" cap="none" spc="0" normalizeH="0" baseline="0" noProof="0" dirty="0" smtClean="0">
                <a:ln>
                  <a:noFill/>
                </a:ln>
                <a:solidFill>
                  <a:srgbClr val="FF0000"/>
                </a:solidFill>
                <a:effectLst/>
                <a:uLnTx/>
                <a:uFillTx/>
                <a:latin typeface="+mj-lt"/>
                <a:ea typeface="+mj-ea"/>
                <a:cs typeface="+mj-cs"/>
              </a:rPr>
              <a:t>1.3. Cosa sono le figure metriche</a:t>
            </a:r>
          </a:p>
        </p:txBody>
      </p:sp>
      <p:sp>
        <p:nvSpPr>
          <p:cNvPr id="4" name="CasellaDiTesto 3"/>
          <p:cNvSpPr txBox="1"/>
          <p:nvPr/>
        </p:nvSpPr>
        <p:spPr>
          <a:xfrm>
            <a:off x="285720" y="1142984"/>
            <a:ext cx="8572560" cy="2308324"/>
          </a:xfrm>
          <a:prstGeom prst="rect">
            <a:avLst/>
          </a:prstGeom>
          <a:noFill/>
        </p:spPr>
        <p:txBody>
          <a:bodyPr wrap="square" rtlCol="0">
            <a:spAutoFit/>
          </a:bodyPr>
          <a:lstStyle/>
          <a:p>
            <a:r>
              <a:rPr lang="it-IT" dirty="0"/>
              <a:t>C'è un'altra considerazione da fare a proposito del computo delle sillabe dei versi italiani, perché per realizzarla correttamente, non basta applicare le regole che normalmente usiamo per sillabare una parola; occorre anche tenere conto delle cosiddette </a:t>
            </a:r>
            <a:r>
              <a:rPr lang="it-IT" b="1" dirty="0"/>
              <a:t>figure metriche</a:t>
            </a:r>
            <a:r>
              <a:rPr lang="it-IT" dirty="0"/>
              <a:t>, che intervengono alterando la nozione stessa di sillaba. La loro presenza fa sì che là dove normalmente ci sono due sillabe se ne prenda in considerazione una sola; o viceversa, là dove c'è una sola sillaba, metricamente se ne prendono in considerazione due. Il computo metrico dunque tiene conto sia delle regole generali sia anche delle cosiddette figure metriche, che si definiscono così:</a:t>
            </a:r>
          </a:p>
        </p:txBody>
      </p:sp>
      <p:pic>
        <p:nvPicPr>
          <p:cNvPr id="16388" name="Picture 4" descr="http://www.luzappy.eu/testo_poetico/tav030.GIF"/>
          <p:cNvPicPr>
            <a:picLocks noChangeAspect="1" noChangeArrowheads="1"/>
          </p:cNvPicPr>
          <p:nvPr/>
        </p:nvPicPr>
        <p:blipFill>
          <a:blip r:embed="rId2"/>
          <a:srcRect/>
          <a:stretch>
            <a:fillRect/>
          </a:stretch>
        </p:blipFill>
        <p:spPr bwMode="auto">
          <a:xfrm>
            <a:off x="1150810" y="3500438"/>
            <a:ext cx="6707338" cy="31531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457200" y="71414"/>
            <a:ext cx="8229600" cy="100013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1. Verso e accento metrico - </a:t>
            </a:r>
            <a:r>
              <a:rPr kumimoji="0" lang="it-IT" sz="3600" b="0" i="0" u="none" strike="noStrike" kern="1200" cap="none" spc="0" normalizeH="0" baseline="0" noProof="0" dirty="0" smtClean="0">
                <a:ln>
                  <a:noFill/>
                </a:ln>
                <a:solidFill>
                  <a:srgbClr val="FF0000"/>
                </a:solidFill>
                <a:effectLst/>
                <a:uLnTx/>
                <a:uFillTx/>
                <a:latin typeface="+mj-lt"/>
                <a:ea typeface="+mj-ea"/>
                <a:cs typeface="+mj-cs"/>
              </a:rPr>
              <a:t>1.4. Gli accenti del verso</a:t>
            </a:r>
          </a:p>
        </p:txBody>
      </p:sp>
      <p:sp>
        <p:nvSpPr>
          <p:cNvPr id="5" name="CasellaDiTesto 4"/>
          <p:cNvSpPr txBox="1"/>
          <p:nvPr/>
        </p:nvSpPr>
        <p:spPr>
          <a:xfrm>
            <a:off x="214282" y="928670"/>
            <a:ext cx="8786874" cy="2862322"/>
          </a:xfrm>
          <a:prstGeom prst="rect">
            <a:avLst/>
          </a:prstGeom>
          <a:noFill/>
        </p:spPr>
        <p:txBody>
          <a:bodyPr wrap="square" rtlCol="0">
            <a:spAutoFit/>
          </a:bodyPr>
          <a:lstStyle/>
          <a:p>
            <a:r>
              <a:rPr lang="it-IT" dirty="0"/>
              <a:t>Ragionando sul numero delle sillabe che compongono il verso italiano, abbiamo notato che per definirlo siamo ricorsi alla nozione di </a:t>
            </a:r>
            <a:r>
              <a:rPr lang="it-IT" b="1" dirty="0"/>
              <a:t>accento</a:t>
            </a:r>
            <a:r>
              <a:rPr lang="it-IT" dirty="0"/>
              <a:t>.</a:t>
            </a:r>
          </a:p>
          <a:p>
            <a:r>
              <a:rPr lang="it-IT" dirty="0"/>
              <a:t>Ogni verso italiano infatti ha un accento costante sulla parola finale.</a:t>
            </a:r>
          </a:p>
          <a:p>
            <a:r>
              <a:rPr lang="it-IT" dirty="0"/>
              <a:t>Nel verso in cui l'ultima parola è piana, questo accento è seguito da una sillaba atona (cioè priva d'accento); nel caso in cui l'ultima parola sia sdrucciola, l'ultimo accento è seguito da due sillabe atone; infine nel caso che l'ultima parola sia tronca, l'accento tonico non ha dopo di sé altra sillaba.</a:t>
            </a:r>
          </a:p>
          <a:p>
            <a:r>
              <a:rPr lang="it-IT" dirty="0"/>
              <a:t>Ecco tre versi della </a:t>
            </a:r>
            <a:r>
              <a:rPr lang="it-IT" i="1" dirty="0"/>
              <a:t>Divina Commedia </a:t>
            </a:r>
            <a:r>
              <a:rPr lang="it-IT" dirty="0"/>
              <a:t>, che pur essendo endecasillabi - perché hanno accentata la decima posizione metrica del verso - sono di 11, 12, 10 sillabe, appunto perché l'ultima parola è piana, sdrucciola o tronca</a:t>
            </a:r>
            <a:r>
              <a:rPr lang="it-IT" dirty="0" smtClean="0"/>
              <a:t>.</a:t>
            </a:r>
            <a:endParaRPr lang="it-IT" dirty="0"/>
          </a:p>
        </p:txBody>
      </p:sp>
      <p:pic>
        <p:nvPicPr>
          <p:cNvPr id="17410" name="Picture 2" descr="http://www.luzappy.eu/testo_poetico/tav031.GIF"/>
          <p:cNvPicPr>
            <a:picLocks noChangeAspect="1" noChangeArrowheads="1"/>
          </p:cNvPicPr>
          <p:nvPr/>
        </p:nvPicPr>
        <p:blipFill>
          <a:blip r:embed="rId2"/>
          <a:srcRect/>
          <a:stretch>
            <a:fillRect/>
          </a:stretch>
        </p:blipFill>
        <p:spPr bwMode="auto">
          <a:xfrm>
            <a:off x="1273949" y="3857628"/>
            <a:ext cx="6601397" cy="2143140"/>
          </a:xfrm>
          <a:prstGeom prst="rect">
            <a:avLst/>
          </a:prstGeom>
          <a:noFill/>
        </p:spPr>
      </p:pic>
      <p:sp>
        <p:nvSpPr>
          <p:cNvPr id="7" name="CasellaDiTesto 6"/>
          <p:cNvSpPr txBox="1"/>
          <p:nvPr/>
        </p:nvSpPr>
        <p:spPr>
          <a:xfrm>
            <a:off x="285720" y="6068817"/>
            <a:ext cx="8643998" cy="646331"/>
          </a:xfrm>
          <a:prstGeom prst="rect">
            <a:avLst/>
          </a:prstGeom>
          <a:noFill/>
        </p:spPr>
        <p:txBody>
          <a:bodyPr wrap="square" rtlCol="0">
            <a:spAutoFit/>
          </a:bodyPr>
          <a:lstStyle/>
          <a:p>
            <a:r>
              <a:rPr lang="it-IT" dirty="0"/>
              <a:t>Oltre all'accento dell'ultima parola, nel verso ci sono altri accenti ritmici, in alcuni versi essi hanno posizioni fisse, in altri versi hanno posizioni variabili, a seconda del tipo di verso.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71414"/>
            <a:ext cx="8229600" cy="100013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1. Verso e accento metrico - </a:t>
            </a:r>
            <a:r>
              <a:rPr kumimoji="0" lang="it-IT" sz="3600" b="0" i="0" u="none" strike="noStrike" kern="1200" cap="none" spc="0" normalizeH="0" baseline="0" noProof="0" dirty="0" smtClean="0">
                <a:ln>
                  <a:noFill/>
                </a:ln>
                <a:solidFill>
                  <a:srgbClr val="FF0000"/>
                </a:solidFill>
                <a:effectLst/>
                <a:uLnTx/>
                <a:uFillTx/>
                <a:latin typeface="+mj-lt"/>
                <a:ea typeface="+mj-ea"/>
                <a:cs typeface="+mj-cs"/>
              </a:rPr>
              <a:t>1.5. I versi parisillabi</a:t>
            </a:r>
          </a:p>
        </p:txBody>
      </p:sp>
      <p:sp>
        <p:nvSpPr>
          <p:cNvPr id="3" name="CasellaDiTesto 2"/>
          <p:cNvSpPr txBox="1"/>
          <p:nvPr/>
        </p:nvSpPr>
        <p:spPr>
          <a:xfrm>
            <a:off x="214282" y="928670"/>
            <a:ext cx="8715436" cy="2585323"/>
          </a:xfrm>
          <a:prstGeom prst="rect">
            <a:avLst/>
          </a:prstGeom>
          <a:noFill/>
        </p:spPr>
        <p:txBody>
          <a:bodyPr wrap="square" rtlCol="0">
            <a:spAutoFit/>
          </a:bodyPr>
          <a:lstStyle/>
          <a:p>
            <a:r>
              <a:rPr lang="it-IT" dirty="0"/>
              <a:t>Prendiamo in considerazione questa filastrocca di Gianni </a:t>
            </a:r>
            <a:r>
              <a:rPr lang="it-IT" dirty="0" err="1"/>
              <a:t>Rodari</a:t>
            </a:r>
            <a:r>
              <a:rPr lang="it-IT" dirty="0"/>
              <a:t>: ha un ritmo è cantilenante perché gli accenti cadono sempre sulla terza e sulla settima sillaba.</a:t>
            </a:r>
          </a:p>
          <a:p>
            <a:endParaRPr lang="it-IT" dirty="0" smtClean="0"/>
          </a:p>
          <a:p>
            <a:pPr marL="2598738"/>
            <a:r>
              <a:rPr lang="it-IT" dirty="0" smtClean="0">
                <a:latin typeface="Book Antiqua" pitchFamily="18" charset="0"/>
              </a:rPr>
              <a:t>Filastrocca </a:t>
            </a:r>
            <a:r>
              <a:rPr lang="it-IT" dirty="0">
                <a:latin typeface="Book Antiqua" pitchFamily="18" charset="0"/>
              </a:rPr>
              <a:t>del gregario</a:t>
            </a:r>
            <a:br>
              <a:rPr lang="it-IT" dirty="0">
                <a:latin typeface="Book Antiqua" pitchFamily="18" charset="0"/>
              </a:rPr>
            </a:br>
            <a:r>
              <a:rPr lang="it-IT" dirty="0">
                <a:latin typeface="Book Antiqua" pitchFamily="18" charset="0"/>
              </a:rPr>
              <a:t>corridore proletario,</a:t>
            </a:r>
            <a:br>
              <a:rPr lang="it-IT" dirty="0">
                <a:latin typeface="Book Antiqua" pitchFamily="18" charset="0"/>
              </a:rPr>
            </a:br>
            <a:r>
              <a:rPr lang="it-IT" dirty="0">
                <a:latin typeface="Book Antiqua" pitchFamily="18" charset="0"/>
              </a:rPr>
              <a:t>che ai campioni di mestiere</a:t>
            </a:r>
            <a:br>
              <a:rPr lang="it-IT" dirty="0">
                <a:latin typeface="Book Antiqua" pitchFamily="18" charset="0"/>
              </a:rPr>
            </a:br>
            <a:r>
              <a:rPr lang="it-IT" dirty="0">
                <a:latin typeface="Book Antiqua" pitchFamily="18" charset="0"/>
              </a:rPr>
              <a:t>deve far da cameriere,</a:t>
            </a:r>
            <a:br>
              <a:rPr lang="it-IT" dirty="0">
                <a:latin typeface="Book Antiqua" pitchFamily="18" charset="0"/>
              </a:rPr>
            </a:br>
            <a:r>
              <a:rPr lang="it-IT" dirty="0">
                <a:latin typeface="Book Antiqua" pitchFamily="18" charset="0"/>
              </a:rPr>
              <a:t>e sul piatto, senza gloria,</a:t>
            </a:r>
            <a:br>
              <a:rPr lang="it-IT" dirty="0">
                <a:latin typeface="Book Antiqua" pitchFamily="18" charset="0"/>
              </a:rPr>
            </a:br>
            <a:r>
              <a:rPr lang="it-IT" dirty="0">
                <a:latin typeface="Book Antiqua" pitchFamily="18" charset="0"/>
              </a:rPr>
              <a:t>serve loro la vittoria</a:t>
            </a:r>
            <a:r>
              <a:rPr lang="it-IT" dirty="0" smtClean="0">
                <a:latin typeface="Book Antiqua" pitchFamily="18" charset="0"/>
              </a:rPr>
              <a:t>.</a:t>
            </a:r>
            <a:endParaRPr lang="it-IT" dirty="0">
              <a:latin typeface="Book Antiqua" pitchFamily="18" charset="0"/>
            </a:endParaRPr>
          </a:p>
        </p:txBody>
      </p:sp>
      <p:pic>
        <p:nvPicPr>
          <p:cNvPr id="18434" name="Picture 2" descr="http://www.luzappy.eu/testo_poetico/tav040.GIF"/>
          <p:cNvPicPr>
            <a:picLocks noChangeAspect="1" noChangeArrowheads="1"/>
          </p:cNvPicPr>
          <p:nvPr/>
        </p:nvPicPr>
        <p:blipFill>
          <a:blip r:embed="rId2"/>
          <a:srcRect/>
          <a:stretch>
            <a:fillRect/>
          </a:stretch>
        </p:blipFill>
        <p:spPr bwMode="auto">
          <a:xfrm>
            <a:off x="1411929" y="3500439"/>
            <a:ext cx="6089029" cy="1714511"/>
          </a:xfrm>
          <a:prstGeom prst="rect">
            <a:avLst/>
          </a:prstGeom>
          <a:noFill/>
        </p:spPr>
      </p:pic>
      <p:pic>
        <p:nvPicPr>
          <p:cNvPr id="18436" name="Picture 4" descr="http://www.luzappy.eu/testo_poetico/tav050.GIF"/>
          <p:cNvPicPr>
            <a:picLocks noChangeAspect="1" noChangeArrowheads="1"/>
          </p:cNvPicPr>
          <p:nvPr/>
        </p:nvPicPr>
        <p:blipFill>
          <a:blip r:embed="rId3"/>
          <a:srcRect/>
          <a:stretch>
            <a:fillRect/>
          </a:stretch>
        </p:blipFill>
        <p:spPr bwMode="auto">
          <a:xfrm>
            <a:off x="1428728" y="5072074"/>
            <a:ext cx="6072230" cy="167206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44" y="142852"/>
            <a:ext cx="8786874" cy="2585323"/>
          </a:xfrm>
          <a:prstGeom prst="rect">
            <a:avLst/>
          </a:prstGeom>
          <a:noFill/>
        </p:spPr>
        <p:txBody>
          <a:bodyPr wrap="square" rtlCol="0">
            <a:spAutoFit/>
          </a:bodyPr>
          <a:lstStyle/>
          <a:p>
            <a:r>
              <a:rPr lang="it-IT" dirty="0"/>
              <a:t>Leggiamo ora questa canzone a ballo di Lorenzo il Magnifico:</a:t>
            </a:r>
          </a:p>
          <a:p>
            <a:endParaRPr lang="it-IT" dirty="0" smtClean="0"/>
          </a:p>
          <a:p>
            <a:pPr marL="2241550"/>
            <a:r>
              <a:rPr lang="it-IT" dirty="0" smtClean="0">
                <a:latin typeface="Book Antiqua" pitchFamily="18" charset="0"/>
              </a:rPr>
              <a:t>Quant'è bella giovinezza,</a:t>
            </a:r>
            <a:br>
              <a:rPr lang="it-IT" dirty="0" smtClean="0">
                <a:latin typeface="Book Antiqua" pitchFamily="18" charset="0"/>
              </a:rPr>
            </a:br>
            <a:r>
              <a:rPr lang="it-IT" dirty="0" smtClean="0">
                <a:latin typeface="Book Antiqua" pitchFamily="18" charset="0"/>
              </a:rPr>
              <a:t>che si fugge tuttavia !</a:t>
            </a:r>
            <a:br>
              <a:rPr lang="it-IT" dirty="0" smtClean="0">
                <a:latin typeface="Book Antiqua" pitchFamily="18" charset="0"/>
              </a:rPr>
            </a:br>
            <a:r>
              <a:rPr lang="it-IT" dirty="0" smtClean="0">
                <a:latin typeface="Book Antiqua" pitchFamily="18" charset="0"/>
              </a:rPr>
              <a:t>Chi vuol esser lieto, sia:</a:t>
            </a:r>
            <a:br>
              <a:rPr lang="it-IT" dirty="0" smtClean="0">
                <a:latin typeface="Book Antiqua" pitchFamily="18" charset="0"/>
              </a:rPr>
            </a:br>
            <a:r>
              <a:rPr lang="it-IT" dirty="0" smtClean="0">
                <a:latin typeface="Book Antiqua" pitchFamily="18" charset="0"/>
              </a:rPr>
              <a:t>di </a:t>
            </a:r>
            <a:r>
              <a:rPr lang="it-IT" dirty="0" err="1" smtClean="0">
                <a:latin typeface="Book Antiqua" pitchFamily="18" charset="0"/>
              </a:rPr>
              <a:t>doman</a:t>
            </a:r>
            <a:r>
              <a:rPr lang="it-IT" dirty="0" smtClean="0">
                <a:latin typeface="Book Antiqua" pitchFamily="18" charset="0"/>
              </a:rPr>
              <a:t> non c'è certezza.</a:t>
            </a:r>
          </a:p>
          <a:p>
            <a:endParaRPr lang="it-IT" dirty="0" smtClean="0"/>
          </a:p>
          <a:p>
            <a:r>
              <a:rPr lang="it-IT" dirty="0" smtClean="0"/>
              <a:t>Lo </a:t>
            </a:r>
            <a:r>
              <a:rPr lang="it-IT" dirty="0"/>
              <a:t>stesso ritmo cantilenante per le stesse ragioni: gli accenti metrici hanno posizioni fisse. Eccoli</a:t>
            </a:r>
            <a:r>
              <a:rPr lang="it-IT" dirty="0" smtClean="0"/>
              <a:t>:</a:t>
            </a:r>
            <a:endParaRPr lang="it-IT" dirty="0"/>
          </a:p>
        </p:txBody>
      </p:sp>
      <p:pic>
        <p:nvPicPr>
          <p:cNvPr id="19458" name="Picture 2" descr="http://www.luzappy.eu/testo_poetico/tav060.GIF"/>
          <p:cNvPicPr>
            <a:picLocks noChangeAspect="1" noChangeArrowheads="1"/>
          </p:cNvPicPr>
          <p:nvPr/>
        </p:nvPicPr>
        <p:blipFill>
          <a:blip r:embed="rId2"/>
          <a:srcRect/>
          <a:stretch>
            <a:fillRect/>
          </a:stretch>
        </p:blipFill>
        <p:spPr bwMode="auto">
          <a:xfrm>
            <a:off x="1125623" y="2714620"/>
            <a:ext cx="6589649" cy="1500198"/>
          </a:xfrm>
          <a:prstGeom prst="rect">
            <a:avLst/>
          </a:prstGeom>
          <a:noFill/>
        </p:spPr>
      </p:pic>
      <p:sp>
        <p:nvSpPr>
          <p:cNvPr id="4" name="CasellaDiTesto 3"/>
          <p:cNvSpPr txBox="1"/>
          <p:nvPr/>
        </p:nvSpPr>
        <p:spPr>
          <a:xfrm>
            <a:off x="214282" y="4429132"/>
            <a:ext cx="8501122" cy="2308324"/>
          </a:xfrm>
          <a:prstGeom prst="rect">
            <a:avLst/>
          </a:prstGeom>
          <a:noFill/>
        </p:spPr>
        <p:txBody>
          <a:bodyPr wrap="square" rtlCol="0">
            <a:spAutoFit/>
          </a:bodyPr>
          <a:lstStyle/>
          <a:p>
            <a:r>
              <a:rPr lang="it-IT" dirty="0"/>
              <a:t>A questo punto occorre però notare anche un altro particolare: gli accenti ritmici di un verso non sono tutti uguali ce ne sono di più marcati e ce ne sono di più deboli.</a:t>
            </a:r>
            <a:r>
              <a:rPr lang="it-IT" dirty="0" smtClean="0"/>
              <a:t/>
            </a:r>
            <a:br>
              <a:rPr lang="it-IT" dirty="0" smtClean="0"/>
            </a:br>
            <a:r>
              <a:rPr lang="it-IT" dirty="0"/>
              <a:t>Negli schemi che abbiamo visto sopra gli accenti principali (ictus primari), essendo considerati forti, sono rappresentati con il segno (+) ; gli accenti secondari, considerati più deboli (ictus secondari) sono rappresentati dal segno </a:t>
            </a:r>
            <a:r>
              <a:rPr lang="it-IT" dirty="0" smtClean="0"/>
              <a:t>(-).</a:t>
            </a:r>
          </a:p>
          <a:p>
            <a:r>
              <a:rPr lang="it-IT" dirty="0" smtClean="0"/>
              <a:t/>
            </a:r>
            <a:br>
              <a:rPr lang="it-IT" dirty="0" smtClean="0"/>
            </a:br>
            <a:r>
              <a:rPr lang="it-IT" dirty="0"/>
              <a:t>Notate che il verso ha un suo andamento ritmico e </a:t>
            </a:r>
            <a:r>
              <a:rPr lang="it-IT" b="1" dirty="0"/>
              <a:t>non sempre accade che l'accento tonico della parola coincida con un ictus, primario o secondario.</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71414"/>
            <a:ext cx="8229600" cy="100013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1. Verso e accento metrico - </a:t>
            </a:r>
            <a:r>
              <a:rPr kumimoji="0" lang="it-IT" sz="3600" b="0" i="0" u="none" strike="noStrike" kern="1200" cap="none" spc="0" normalizeH="0" baseline="0" noProof="0" dirty="0" smtClean="0">
                <a:ln>
                  <a:noFill/>
                </a:ln>
                <a:solidFill>
                  <a:srgbClr val="FF0000"/>
                </a:solidFill>
                <a:effectLst/>
                <a:uLnTx/>
                <a:uFillTx/>
                <a:latin typeface="+mj-lt"/>
                <a:ea typeface="+mj-ea"/>
                <a:cs typeface="+mj-cs"/>
              </a:rPr>
              <a:t>1.6. I versi imparisillabi</a:t>
            </a:r>
          </a:p>
        </p:txBody>
      </p:sp>
      <p:sp>
        <p:nvSpPr>
          <p:cNvPr id="3" name="CasellaDiTesto 2"/>
          <p:cNvSpPr txBox="1"/>
          <p:nvPr/>
        </p:nvSpPr>
        <p:spPr>
          <a:xfrm>
            <a:off x="214282" y="1214422"/>
            <a:ext cx="8715436" cy="5078313"/>
          </a:xfrm>
          <a:prstGeom prst="rect">
            <a:avLst/>
          </a:prstGeom>
          <a:noFill/>
        </p:spPr>
        <p:txBody>
          <a:bodyPr wrap="square" rtlCol="0">
            <a:spAutoFit/>
          </a:bodyPr>
          <a:lstStyle/>
          <a:p>
            <a:r>
              <a:rPr lang="it-IT" dirty="0" smtClean="0"/>
              <a:t>Una varietà ritmica decisamente più marcata presentano in italiano i </a:t>
            </a:r>
            <a:r>
              <a:rPr lang="it-IT" b="1" dirty="0" smtClean="0"/>
              <a:t>versi imparisillabi</a:t>
            </a:r>
            <a:r>
              <a:rPr lang="it-IT" dirty="0" smtClean="0"/>
              <a:t>. Forse per questo furono molto più apprezzati dai nostri poeti delle origini, che ne decretarono il successo e li consegnarono come versi classici della poesia italiana alle generazioni successive.</a:t>
            </a:r>
            <a:br>
              <a:rPr lang="it-IT" dirty="0" smtClean="0"/>
            </a:br>
            <a:r>
              <a:rPr lang="it-IT" dirty="0" smtClean="0"/>
              <a:t>Questo naturalmente non significa che noi li riterremo "più belli": ogni giudizio estetico non può fondarsi su un unico elemento. Quello che ci interessa è per descrivere quali versi sono possibili in italiano.</a:t>
            </a:r>
            <a:br>
              <a:rPr lang="it-IT" dirty="0" smtClean="0"/>
            </a:br>
            <a:r>
              <a:rPr lang="it-IT" dirty="0" smtClean="0"/>
              <a:t>Faremo qualche esempio legato al verso più noto di tutti: l'endecasillabo.</a:t>
            </a:r>
          </a:p>
          <a:p>
            <a:endParaRPr lang="it-IT" dirty="0" smtClean="0"/>
          </a:p>
          <a:p>
            <a:r>
              <a:rPr lang="it-IT" dirty="0" smtClean="0"/>
              <a:t>Leggiamo </a:t>
            </a:r>
            <a:r>
              <a:rPr lang="it-IT" dirty="0"/>
              <a:t>le prime due strofe della </a:t>
            </a:r>
            <a:r>
              <a:rPr lang="it-IT" i="1" dirty="0"/>
              <a:t>Divina Commedia</a:t>
            </a:r>
            <a:r>
              <a:rPr lang="it-IT" dirty="0" smtClean="0"/>
              <a:t>:</a:t>
            </a:r>
          </a:p>
          <a:p>
            <a:endParaRPr lang="it-IT" dirty="0"/>
          </a:p>
          <a:p>
            <a:pPr marL="2776538"/>
            <a:r>
              <a:rPr lang="it-IT" dirty="0" smtClean="0">
                <a:latin typeface="Book Antiqua" pitchFamily="18" charset="0"/>
              </a:rPr>
              <a:t>Nel mezzo del </a:t>
            </a:r>
            <a:r>
              <a:rPr lang="it-IT" dirty="0" err="1" smtClean="0">
                <a:latin typeface="Book Antiqua" pitchFamily="18" charset="0"/>
              </a:rPr>
              <a:t>cammin</a:t>
            </a:r>
            <a:r>
              <a:rPr lang="it-IT" dirty="0" smtClean="0">
                <a:latin typeface="Book Antiqua" pitchFamily="18" charset="0"/>
              </a:rPr>
              <a:t> di nostra vita </a:t>
            </a:r>
          </a:p>
          <a:p>
            <a:pPr marL="2776538"/>
            <a:r>
              <a:rPr lang="it-IT" dirty="0" smtClean="0">
                <a:latin typeface="Book Antiqua" pitchFamily="18" charset="0"/>
              </a:rPr>
              <a:t>mi ritrovai per una selva oscura </a:t>
            </a:r>
          </a:p>
          <a:p>
            <a:pPr marL="2776538"/>
            <a:r>
              <a:rPr lang="it-IT" dirty="0" smtClean="0">
                <a:latin typeface="Book Antiqua" pitchFamily="18" charset="0"/>
              </a:rPr>
              <a:t>ché la diritta via era smarrita. </a:t>
            </a:r>
          </a:p>
          <a:p>
            <a:pPr marL="2776538"/>
            <a:endParaRPr lang="it-IT" dirty="0" smtClean="0">
              <a:latin typeface="Book Antiqua" pitchFamily="18" charset="0"/>
            </a:endParaRPr>
          </a:p>
          <a:p>
            <a:pPr marL="2776538"/>
            <a:r>
              <a:rPr lang="it-IT" dirty="0" smtClean="0">
                <a:latin typeface="Book Antiqua" pitchFamily="18" charset="0"/>
              </a:rPr>
              <a:t>Ahi quanto a dir qual era è cosa dura </a:t>
            </a:r>
          </a:p>
          <a:p>
            <a:pPr marL="2776538"/>
            <a:r>
              <a:rPr lang="it-IT" dirty="0" err="1" smtClean="0">
                <a:latin typeface="Book Antiqua" pitchFamily="18" charset="0"/>
              </a:rPr>
              <a:t>esta</a:t>
            </a:r>
            <a:r>
              <a:rPr lang="it-IT" dirty="0" smtClean="0">
                <a:latin typeface="Book Antiqua" pitchFamily="18" charset="0"/>
              </a:rPr>
              <a:t> selva selvaggia e aspra e forte </a:t>
            </a:r>
          </a:p>
          <a:p>
            <a:pPr marL="2776538"/>
            <a:r>
              <a:rPr lang="it-IT" dirty="0" smtClean="0">
                <a:latin typeface="Book Antiqua" pitchFamily="18" charset="0"/>
              </a:rPr>
              <a:t>che nel </a:t>
            </a:r>
            <a:r>
              <a:rPr lang="it-IT" dirty="0" err="1" smtClean="0">
                <a:latin typeface="Book Antiqua" pitchFamily="18" charset="0"/>
              </a:rPr>
              <a:t>pensier</a:t>
            </a:r>
            <a:r>
              <a:rPr lang="it-IT" dirty="0" smtClean="0">
                <a:latin typeface="Book Antiqua" pitchFamily="18" charset="0"/>
              </a:rPr>
              <a:t> rinnova la paura !</a:t>
            </a:r>
            <a:endParaRPr lang="it-IT" dirty="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luzappy.eu/testo_poetico/tav080.GIF"/>
          <p:cNvPicPr>
            <a:picLocks noChangeAspect="1" noChangeArrowheads="1"/>
          </p:cNvPicPr>
          <p:nvPr/>
        </p:nvPicPr>
        <p:blipFill>
          <a:blip r:embed="rId2"/>
          <a:srcRect/>
          <a:stretch>
            <a:fillRect/>
          </a:stretch>
        </p:blipFill>
        <p:spPr bwMode="auto">
          <a:xfrm>
            <a:off x="1571604" y="285728"/>
            <a:ext cx="5782345" cy="3786214"/>
          </a:xfrm>
          <a:prstGeom prst="rect">
            <a:avLst/>
          </a:prstGeom>
          <a:noFill/>
        </p:spPr>
      </p:pic>
      <p:sp>
        <p:nvSpPr>
          <p:cNvPr id="3" name="CasellaDiTesto 2"/>
          <p:cNvSpPr txBox="1"/>
          <p:nvPr/>
        </p:nvSpPr>
        <p:spPr>
          <a:xfrm>
            <a:off x="285720" y="4183757"/>
            <a:ext cx="8572560" cy="2031325"/>
          </a:xfrm>
          <a:prstGeom prst="rect">
            <a:avLst/>
          </a:prstGeom>
          <a:noFill/>
        </p:spPr>
        <p:txBody>
          <a:bodyPr wrap="square" rtlCol="0">
            <a:spAutoFit/>
          </a:bodyPr>
          <a:lstStyle/>
          <a:p>
            <a:r>
              <a:rPr lang="it-IT" dirty="0"/>
              <a:t>Come avrete certo notato, l'unico ictus in posizione fissa è quello su P10, com'è ovvio, trattandosi di endecasillabi. Tutti gli altri ictus primari e secondari hanno posizioni variabili</a:t>
            </a:r>
            <a:r>
              <a:rPr lang="it-IT" dirty="0" smtClean="0"/>
              <a:t>.</a:t>
            </a:r>
          </a:p>
          <a:p>
            <a:r>
              <a:rPr lang="it-IT" dirty="0"/>
              <a:t/>
            </a:r>
            <a:br>
              <a:rPr lang="it-IT" dirty="0"/>
            </a:br>
            <a:r>
              <a:rPr lang="it-IT" dirty="0"/>
              <a:t>Se leggete ad alta voce questi versi, vi accorgerete che il loro andamento ritmico è diverso da quello un po' cantilenante di versi parisillabi che abbiamo letto prima.</a:t>
            </a:r>
          </a:p>
          <a:p>
            <a:r>
              <a:rPr lang="it-IT" dirty="0"/>
              <a:t>La mobilità degli </a:t>
            </a:r>
            <a:r>
              <a:rPr lang="it-IT" dirty="0" smtClean="0"/>
              <a:t>ictus </a:t>
            </a:r>
            <a:r>
              <a:rPr lang="it-IT" dirty="0"/>
              <a:t>nell'endecasillabo dà a questo verso una notevole varietà ritmica</a:t>
            </a:r>
            <a:r>
              <a:rPr lang="it-IT" dirty="0" smtClean="0"/>
              <a:t>.</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2263</Words>
  <Application>Microsoft Office PowerPoint</Application>
  <PresentationFormat>Presentazione su schermo (4:3)</PresentationFormat>
  <Paragraphs>439</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Il testo poetico</vt:lpstr>
      <vt:lpstr>1. Verso e accento metrico - 1.1. Come si definisce il verso</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testo poetico</dc:title>
  <dc:creator>Zappella</dc:creator>
  <cp:lastModifiedBy>Zappella</cp:lastModifiedBy>
  <cp:revision>21</cp:revision>
  <dcterms:created xsi:type="dcterms:W3CDTF">2013-09-11T08:59:53Z</dcterms:created>
  <dcterms:modified xsi:type="dcterms:W3CDTF">2013-09-11T14:35:14Z</dcterms:modified>
</cp:coreProperties>
</file>