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441" r:id="rId9"/>
    <p:sldId id="453" r:id="rId10"/>
    <p:sldId id="456" r:id="rId11"/>
    <p:sldId id="443" r:id="rId12"/>
    <p:sldId id="457" r:id="rId13"/>
    <p:sldId id="463" r:id="rId14"/>
    <p:sldId id="458" r:id="rId15"/>
    <p:sldId id="412" r:id="rId16"/>
    <p:sldId id="442" r:id="rId17"/>
    <p:sldId id="462" r:id="rId18"/>
    <p:sldId id="459" r:id="rId19"/>
    <p:sldId id="365" r:id="rId20"/>
    <p:sldId id="384" r:id="rId21"/>
    <p:sldId id="460" r:id="rId22"/>
    <p:sldId id="461" r:id="rId23"/>
    <p:sldId id="454" r:id="rId24"/>
    <p:sldId id="429" r:id="rId25"/>
    <p:sldId id="284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97" autoAdjust="0"/>
    <p:restoredTop sz="97955" autoAdjust="0"/>
  </p:normalViewPr>
  <p:slideViewPr>
    <p:cSldViewPr>
      <p:cViewPr>
        <p:scale>
          <a:sx n="50" d="100"/>
          <a:sy n="50" d="100"/>
        </p:scale>
        <p:origin x="-990" y="-13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7693" name="Rectangle 44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8300"/>
            <a:ext cx="11730037" cy="1242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237" name="Rectangle 4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6550" cy="404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FD1D-149C-4515-9CD2-EE30ED658D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F589-312A-4D5F-9520-D7D4CA91B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D05E-D66B-44B5-BE90-65C068FCCF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4DB1-27DE-4205-A75E-AF35668B05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6577-A2BA-45BE-A909-E2B30E91B6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B76B-824D-4DF4-96F2-898A908A6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D871-DAC4-4F91-A9DA-4EF5D532E4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3F1B-5CF4-4B69-AF65-65905931B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C119-5ECD-432B-A8EA-F1B8D67899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18E5-3200-4A63-BF17-97391F56D0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EF6D-083C-4FDB-AF2D-2F9FC0975F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96C6-924B-4D88-B1E2-D21FFAC087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BE2B9-F978-40BA-9175-4DB46F3496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D681D-0569-4156-AC04-5B8EFE4326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E8D0-70B7-4C36-9F95-005BAED8E8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60F3-0008-4236-BC2B-61B23E5C5B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47A4-A921-4609-BBD7-CCBF740B0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0BD5-B9D0-480E-86B1-D15721BE2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170EC-1952-4ECF-A102-C390AC2719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AAA9-0E21-44E8-9342-EB4DEE3A52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E048-CD5D-48E7-AF48-A00D8D3373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67CF-204B-4EA2-89CF-491A0CA97B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A726-DCEB-4641-85F0-31C3BA96B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478E-0FB2-4534-BA94-0378DF13E3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A8AA-6967-44D4-A74C-4E0A60ACC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4C10-E955-4F7C-9D9C-49BE4850FB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32F5-6D5E-4B4B-8843-C027529300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64F2-7BEE-4058-A8C3-04F1AFB1F3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35EA-B2FE-440D-BCC6-FE4C81BB3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DA66-F1BB-4156-922A-A8EC700ED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1B1C-669D-43B2-AC27-9316D51E24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0856-57BD-4F9E-AC6A-77DA460EB4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EE8E4-C13A-4B1E-8D14-A904CD4254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4AB6-02D3-4933-81A4-0E55FFF292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8BA4-B8B7-49E8-8CB0-F41D316E1D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7727-E5A4-4510-9F02-C82D69DD6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0E6D-8021-4C61-B7FA-A1A287A4C7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77C9-6EC4-4D1E-9662-D52BC7B0FF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7117-4E60-4432-936F-28FA2ADBDF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21FC-34D2-454E-929D-B85C6B85E9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5D68-91F3-4B9B-A26F-0FFBFC838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A52D-B792-403E-ABBA-4DBB1A4C2F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4257-B754-4BC3-8B00-4D29174B38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1D8B-02C1-49CB-AA2F-833CA2BCE5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7E58-499F-4054-8ACB-AB6FD409F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B28A-A249-4A8B-AE45-D2E80E44A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520A-776F-4DCF-A73A-321BEC40AF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159C-5D51-4399-99BE-477A977687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7CA3-D073-4B74-98A3-6003DD9686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42DF-E9C7-4AD0-B33A-209A678B8B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BF3F-6892-4680-B051-C04FD9D6A7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4761-507A-4437-8438-5069838126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7039-450F-4BFD-952C-9A9CCDE503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22B8-6E30-4197-9420-0AA1C14FAD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3B9C-8000-4BB4-A598-9BCE2CF6A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E978-CD2B-4841-B6FD-F0A30EB348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861F-D93A-4B09-9B8F-511D80F5D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30B57-3C59-4C5F-86A9-1E5DD16545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50B9-78C5-4281-8BBA-C7579F4D8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FD52-A6E6-44FF-AE63-835FEE107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D7CA-4C2B-44FB-BAB2-D9ADFC90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9C313-E029-42AF-BB37-6DE3FF6FA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EAF3-2915-453C-9784-0F720F4D5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F3D9-6009-47DD-9D55-E1D7F67DB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4614-AB86-4895-9DA4-660C3FD66C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DC00-FA1D-4E18-8712-673760781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834C-6BBB-4479-AFF0-984B51F28D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32275" y="1600200"/>
            <a:ext cx="36226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6BD7-D3B9-4E40-B988-2638F1EAE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08C1-CC88-4B19-8916-1B219D8A3A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5080-54D3-4621-BE62-2E77BFB69C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37C6-9B8B-4F73-8773-FCA8A5D34A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87E2-EEEE-43EE-A64B-670ACCE01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CDB8-159D-4568-8479-6A18A93E53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DE8F-9D67-4399-99D6-71BE9CA1F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05513" y="274638"/>
            <a:ext cx="1849437" cy="6129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39591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FCF5-3A2C-452B-A051-B84482A30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28D3-5CA9-40A2-BAFA-BE9D2CFE12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5AB6-956F-4910-8EFC-520355974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1941512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5400000">
            <a:off x="7059613" y="3735388"/>
            <a:ext cx="32004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397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4BC6BF9-C7D8-4A96-ABAF-7BAF937F4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sq">
            <a:solidFill>
              <a:srgbClr val="FFEDE8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152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152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0663"/>
            <a:ext cx="2216150" cy="31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575F6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5400000">
            <a:off x="7146926" y="4181475"/>
            <a:ext cx="36576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53975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333C079-3023-4A5C-A0FD-C262575CB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253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253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1941512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397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8AB385-1BB9-4723-8F19-209818DBC2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5400000">
            <a:off x="7059613" y="3736975"/>
            <a:ext cx="32004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sq">
            <a:solidFill>
              <a:srgbClr val="FFEDE8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9097963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357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357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6375" y="217488"/>
            <a:ext cx="2216150" cy="31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39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 rot="5400000">
            <a:off x="7146926" y="4178300"/>
            <a:ext cx="36576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39850" y="4929188"/>
            <a:ext cx="53975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330172D-FA1E-4AAD-BF96-2791C4C8D8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39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39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458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458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1941512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397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16C1B8C-BA07-4FA5-9B37-4F97E8B548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5400000">
            <a:off x="7059613" y="3736975"/>
            <a:ext cx="32004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560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561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1941512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397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E4BF9F0-67E1-4399-9B1B-4477236B96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5400000">
            <a:off x="7059613" y="3736975"/>
            <a:ext cx="32004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 cap="sq">
            <a:solidFill>
              <a:srgbClr val="FE86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  <p:sp>
        <p:nvSpPr>
          <p:cNvPr id="266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7750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66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977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1941512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397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2A04EAA-953E-4126-A129-F5227DE5B2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5400000">
            <a:off x="7059613" y="3736975"/>
            <a:ext cx="32004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2376488" y="1584325"/>
            <a:ext cx="6335712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>
                <a:solidFill>
                  <a:schemeClr val="tx1"/>
                </a:solidFill>
                <a:latin typeface="Verdana" pitchFamily="34" charset="0"/>
              </a:rPr>
              <a:t>Il papato nel Medioevo</a:t>
            </a:r>
          </a:p>
          <a:p>
            <a:pPr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600" b="1">
              <a:solidFill>
                <a:schemeClr val="tx1"/>
              </a:solidFill>
              <a:latin typeface="Verdana" pitchFamily="34" charset="0"/>
            </a:endParaRPr>
          </a:p>
          <a:p>
            <a:pPr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Lezioni d'Autore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026" r:id="rId4" imgW="15847619" imgH="1726984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0242" r:id="rId4" imgW="15847619" imgH="1726984" progId="">
              <p:embed/>
            </p:oleObj>
          </a:graphicData>
        </a:graphic>
      </p:graphicFrame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24815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Intransigenza nell’affermare con ogni mezzo la supremazia del papato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all’interno della Chiesa e degli enti religiosi.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Grande abilità politica nei rapporti con l’Impero e le nascenti monarchie nazionali.</a:t>
                      </a:r>
                    </a:p>
                    <a:p>
                      <a:endParaRPr lang="it-IT" sz="2000" b="1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 3"/>
                        </a:rPr>
                        <a:t>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Cresce il prestigio spirituale e il potere temporale del papato. 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Lotta contro ogni eresia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Esemplare la crociata bandita contro gli </a:t>
                      </a:r>
                      <a:r>
                        <a:rPr lang="it-IT" sz="2000" b="1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Albigesi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it-IT" sz="2000" b="1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Il pontificato di Innocenzo III (1198-1216)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1266" r:id="rId4" imgW="15847619" imgH="1726984" progId="">
              <p:embed/>
            </p:oleObj>
          </a:graphicData>
        </a:graphic>
      </p:graphicFrame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2339975" y="1773238"/>
          <a:ext cx="6480175" cy="43608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guerrieri cristiani, guidati da navi e comandanti veneziani, si dirigono prima su Zara e poi su Costantinopoli, sede della Chiesa cristiana greca-ortodossa e dell’Impero Romano d’Oriente, che conquistano e saccheggiano. 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territori dell’Impero sono in larga parte divisi tra Venezia e gli altri principi europei.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Grave sconfitta politica di papa Innocenzo, che da tempo lavorava per arrivare a un concilio di riunificazione delle Chiese latina e greca.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sacco di Costantinopoli di quell’anno ostacolò per secoli qualsiasi riavvicinamento tra ortodossi e cattolici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it-IT" sz="2000" b="1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1204 la quarta crociata contro l’Islam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2290" r:id="rId4" imgW="15847619" imgH="1726984" progId="">
              <p:embed/>
            </p:oleObj>
          </a:graphicData>
        </a:graphic>
      </p:graphicFrame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6656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lungimiranza di Innocenzo III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impedì il distacco dalla Chiesa cattolica degli ordini mendicanti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che in quegli anni sorgevano in Europa.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papa guardò con attenzione favorevole all’Ordine francescano, comprendendone la portata rivoluzionaria, ma non eretica, per il rinnovamento del cristianesimo.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Innocenzo III instaura un pieno accentramento monarchico e burocratico </a:t>
                      </a:r>
                      <a:r>
                        <a:rPr lang="it-IT" sz="2000" kern="120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della Chiesa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</a:t>
                      </a:r>
                      <a:r>
                        <a:rPr lang="it-IT" sz="2000" kern="120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 rinsalda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compagine morale e spirituale con la lotta contro l'eresia e l'impegno per la riforma dei </a:t>
                      </a:r>
                      <a:r>
                        <a:rPr lang="it-IT" sz="2000" kern="120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costumi.</a:t>
                      </a:r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Innocenzo III e gli ordini mendicanti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3314" r:id="rId4" imgW="15847619" imgH="1726984" progId="">
              <p:embed/>
            </p:oleObj>
          </a:graphicData>
        </a:graphic>
      </p:graphicFrame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9704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L’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ultimo papa ad affermare con forza le ragioni della teocrazia medioevale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un’Europa ormai avviata verso una società borghese mercantile, governata da grandi monarchie nazionali e da potenti signorie e repubbliche locali. 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sua concezione del ruolo della Chiesa: 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papa è sopra tutto e tutti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="1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 poteri laici è proibito imporre tasse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 intaccare, in qualsiasi modo, i patrimoni religiosi;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 clero è proibito versare tributi a poteri laici.</a:t>
                      </a: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Bonifacio incontra forti resistenze e opposizioni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tra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sovrani europei e all’interno della Chiesa stessa. </a:t>
                      </a:r>
                      <a:endParaRPr lang="it-IT" sz="2000" b="0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Bonifacio VIII (1294-1303)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4338" r:id="rId4" imgW="15847619" imgH="1726984" progId="">
              <p:embed/>
            </p:oleObj>
          </a:graphicData>
        </a:graphic>
      </p:graphicFrame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pic>
        <p:nvPicPr>
          <p:cNvPr id="7" name="Immagine 6" descr="papato_medioevo_nel_testo_0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268760"/>
            <a:ext cx="609362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3" name="CasellaDiTesto 7"/>
          <p:cNvSpPr txBox="1">
            <a:spLocks noChangeArrowheads="1"/>
          </p:cNvSpPr>
          <p:nvPr/>
        </p:nvSpPr>
        <p:spPr bwMode="auto">
          <a:xfrm>
            <a:off x="2627313" y="5805488"/>
            <a:ext cx="612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chemeClr val="tx1"/>
                </a:solidFill>
                <a:latin typeface="Verdana" pitchFamily="34" charset="0"/>
              </a:rPr>
              <a:t>Bonifacio VIII tra i simoniaci nell’inferno di Dante</a:t>
            </a:r>
          </a:p>
          <a:p>
            <a:pPr algn="ctr"/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da www.lavitadidante.it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5362" r:id="rId4" imgW="15847619" imgH="1726984" progId="">
              <p:embed/>
            </p:oleObj>
          </a:graphicData>
        </a:graphic>
      </p:graphicFrame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3608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Europa Bonifacio VIII si scontra con:</a:t>
                      </a:r>
                    </a:p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il re di Francia,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Filippo IV il Bello</a:t>
                      </a:r>
                      <a:endParaRPr lang="it-IT" sz="2000" b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l’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aristocrazia romana 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guidata dai Colonna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movimento dei ‘francescani spiritualisti’ 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guidato da Jacopone da Todi. </a:t>
                      </a:r>
                    </a:p>
                    <a:p>
                      <a:pPr>
                        <a:buFontTx/>
                        <a:buChar char="-"/>
                      </a:pPr>
                      <a:endParaRPr lang="it-IT" sz="2000" b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L’accusa più grave che si muoveva a Bonifacio era di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simonia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endParaRPr lang="it-IT" sz="2000" b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1303: </a:t>
                      </a:r>
                      <a:r>
                        <a:rPr lang="it-IT" sz="20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Sciarra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Colonna 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costringe il papa a rifugiarsi ad </a:t>
                      </a:r>
                      <a:r>
                        <a:rPr lang="it-IT" sz="20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Anagni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 lo tiene prigioniero per tre giorni. </a:t>
                      </a:r>
                    </a:p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papa torna a Roma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sotto la protezione degli Orsini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it-IT" sz="2000" b="0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L’opposizione a Bonifacio VIII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6386" r:id="rId4" imgW="15847619" imgH="1726984" progId="">
              <p:embed/>
            </p:oleObj>
          </a:graphicData>
        </a:graphic>
      </p:graphicFrame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6656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conclave che si apre dopo la morte di Bonifacio dura quasi un anno ed elegge un francese,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Clemente V, che sposta la sede papale da Roma ad Avignone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re di Francia vuole comunque processare Bonifacio </a:t>
                      </a:r>
                      <a:r>
                        <a:rPr lang="it-IT" sz="2000" i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post </a:t>
                      </a:r>
                      <a:r>
                        <a:rPr lang="it-IT" sz="2000" i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mortem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accusandolo delle peggiori nefandezze.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Dante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critica aspramente Bonifacio VIII mettendolo – ancora vivente! –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 le anime dei simoniaci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Giotto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lo raffigura mentre, nell’anno 1300, bandisce 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primo Giubileo della storia della Chiesa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Una figura controversa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7410" r:id="rId4" imgW="15847619" imgH="1726984" progId="">
              <p:embed/>
            </p:oleObj>
          </a:graphicData>
        </a:graphic>
      </p:graphicFrame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pic>
        <p:nvPicPr>
          <p:cNvPr id="8" name="Immagine 7" descr="papato_medioevo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268760"/>
            <a:ext cx="576064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5" name="CasellaDiTesto 8"/>
          <p:cNvSpPr txBox="1">
            <a:spLocks noChangeArrowheads="1"/>
          </p:cNvSpPr>
          <p:nvPr/>
        </p:nvSpPr>
        <p:spPr bwMode="auto">
          <a:xfrm>
            <a:off x="2700338" y="6237288"/>
            <a:ext cx="568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Giotto, </a:t>
            </a:r>
            <a:r>
              <a:rPr lang="it-IT" sz="1400" b="1" i="1">
                <a:solidFill>
                  <a:schemeClr val="tx1"/>
                </a:solidFill>
                <a:latin typeface="Verdana" pitchFamily="34" charset="0"/>
              </a:rPr>
              <a:t>Bonifacio VIII promulga il primo anno santo</a:t>
            </a:r>
            <a:endParaRPr lang="it-IT" sz="1400" b="1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da www.flickr.com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8434" r:id="rId4" imgW="15847619" imgH="1726984" progId="">
              <p:embed/>
            </p:oleObj>
          </a:graphicData>
        </a:graphic>
      </p:graphicFrame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497" cy="4248150"/>
        </p:xfrm>
        <a:graphic>
          <a:graphicData uri="http://schemas.openxmlformats.org/drawingml/2006/table">
            <a:tbl>
              <a:tblPr/>
              <a:tblGrid>
                <a:gridCol w="6480497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Dopo</a:t>
                      </a:r>
                      <a:r>
                        <a:rPr lang="it-IT" sz="2000" b="1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Bonifacio VIII l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politica si avvia ad acquistare la propria autonomia dalla religione. 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Innocenzo III all’inizio del Duecento poteva sognare la riunificazione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della Chiesa d’Oriente con quella d’Occidente,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Lutero nel Cinquecento darà inizio al processo di Riforma che cambierà definitivamente la cristianità europea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ridimensionando fortemente l’influenza del papato di Roma sulle monarchie d’Europa.</a:t>
                      </a:r>
                    </a:p>
                    <a:p>
                      <a:endParaRPr lang="it-IT" sz="1950" b="0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979613" y="1196975"/>
            <a:ext cx="6948487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Rapporti tra politica e religione (XIII-XVI sec.)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19458" r:id="rId4" imgW="15847619" imgH="1726984" progId="">
              <p:embed/>
            </p:oleObj>
          </a:graphicData>
        </a:graphic>
      </p:graphicFrame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2443163" y="1223963"/>
          <a:ext cx="5545137" cy="5110100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060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FINE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Lezioni d'Autore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2050" r:id="rId4" imgW="15847619" imgH="1726984" progId="">
              <p:embed/>
            </p:oleObj>
          </a:graphicData>
        </a:graphic>
      </p:graphicFrame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79977" cy="4360800"/>
        </p:xfrm>
        <a:graphic>
          <a:graphicData uri="http://schemas.openxmlformats.org/drawingml/2006/table">
            <a:tbl>
              <a:tblPr/>
              <a:tblGrid>
                <a:gridCol w="6479977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papi del XX secolo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da Paolo </a:t>
                      </a:r>
                      <a:r>
                        <a:rPr lang="it-IT" sz="20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Francesco,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hanno sempre più accentuato la visione universalistica della Chiesa di Roma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it-IT" sz="2000" b="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potenza del papato deriva tutta dal proprio carisma spirituale.</a:t>
                      </a:r>
                    </a:p>
                    <a:p>
                      <a:endParaRPr lang="it-IT" sz="2000" b="1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Nel Medioevo il papato si comporta come una tra le potenze politiche d’Europa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che utilizza il carisma </a:t>
                      </a:r>
                      <a:r>
                        <a:rPr lang="it-IT" sz="2000" kern="120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il potere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religioso di cui dispone per affermare la propria supremazia sulle altre potenze.</a:t>
                      </a: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Episodio emblematico è la famosa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‘umiliazione di Canossa’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dell’imperatore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Enrico IV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 fronte al papa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Gregorio VII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L’epoca di affermazione della Cristianità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3074" r:id="rId4" imgW="15847619" imgH="1726984" progId="">
              <p:embed/>
            </p:oleObj>
          </a:graphicData>
        </a:graphic>
      </p:graphicFrame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pic>
        <p:nvPicPr>
          <p:cNvPr id="5" name="Immagine 4" descr="papato_medio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268760"/>
            <a:ext cx="6264696" cy="4485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9" name="CasellaDiTesto 5"/>
          <p:cNvSpPr txBox="1">
            <a:spLocks noChangeArrowheads="1"/>
          </p:cNvSpPr>
          <p:nvPr/>
        </p:nvSpPr>
        <p:spPr bwMode="auto">
          <a:xfrm>
            <a:off x="2484438" y="6021388"/>
            <a:ext cx="6264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chemeClr val="tx1"/>
                </a:solidFill>
                <a:latin typeface="Verdana" pitchFamily="34" charset="0"/>
              </a:rPr>
              <a:t>A Canossa l’imperatore chiede perdono al papa </a:t>
            </a:r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(1077) </a:t>
            </a:r>
          </a:p>
          <a:p>
            <a:pPr algn="ctr"/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da Wikipedia</a:t>
            </a:r>
          </a:p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4098" r:id="rId4" imgW="15847619" imgH="1726984" progId="">
              <p:embed/>
            </p:oleObj>
          </a:graphicData>
        </a:graphic>
      </p:graphicFrame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79977" cy="4665600"/>
        </p:xfrm>
        <a:graphic>
          <a:graphicData uri="http://schemas.openxmlformats.org/drawingml/2006/table">
            <a:tbl>
              <a:tblPr/>
              <a:tblGrid>
                <a:gridCol w="6479977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Nel Medioevo erano presenti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da un lato, le sedi episcopali, le parrocchie e le pievi; dall’altro, abbazie e monasteri.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un lato, la gerarchia ecclesiastica fondata sul sacerdozio; dall’altro, monaci e frati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laici che, in solitudine o in comunità, conducevano una vita di preghiera).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 singoli vescovi erano sovrani nei loro territori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anche se il vescovo di Roma godeva di un prestigio superiore agli altri.</a:t>
                      </a:r>
                      <a:endParaRPr lang="it-IT" sz="2000" kern="120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Solo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dopo il secolo XII il papato è un papato monarchico e il papa diventa il capo assoluto di tutta la cristianità cattolica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così come nell’età moderna e contemporanea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La formazione della gerarchia ecclesiastica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5122" r:id="rId4" imgW="15847619" imgH="1726984" progId="">
              <p:embed/>
            </p:oleObj>
          </a:graphicData>
        </a:graphic>
      </p:graphicFrame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9704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1075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Gregorio VII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pubblica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1" i="1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Dictatus Papae</a:t>
                      </a:r>
                      <a:r>
                        <a:rPr lang="it-IT" sz="2000" b="0" i="0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</a:t>
                      </a:r>
                      <a:r>
                        <a:rPr lang="it-IT" sz="2000" b="0" i="0" u="none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raccolta di norme canoniche</a:t>
                      </a:r>
                      <a:r>
                        <a:rPr lang="it-IT" sz="2000" b="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che affermano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primato papale su tutti i poteri temporali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compreso quello imperiale. </a:t>
                      </a: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Composto di 27 assiomi nei quali veniva sancito, tra l’altro, il potere esclusivo del pontefice romano di nominare i vescovi, di deporre gli imperatori, di scomunicare principi e imperatori e di liberare i sudditi dall’obbligo di obbedienza.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Nel Medioevo essere scomunicati comportava la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perdita dei propri beni e del proprio status sociale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Se, per esempio, un papa scomunicava un feudatario o addirittura un re, autorizzava implicitamente i suoi sudditi a ribellarsi ai suoi ordini.</a:t>
                      </a:r>
                      <a:endParaRPr lang="it-IT" sz="2000" i="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Gregorio VII (1073-1085)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6146" r:id="rId4" imgW="15847619" imgH="1726984" progId="">
              <p:embed/>
            </p:oleObj>
          </a:graphicData>
        </a:graphic>
      </p:graphicFrame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36080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Enrico IV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rivendica il potere di nominare vescovi concedendo investiture in cambio di denaro. 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confronto diventa scontro aperto: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papa scomunica Enrico IV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Enrico</a:t>
                      </a:r>
                      <a:r>
                        <a:rPr lang="it-IT" sz="20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IV tenta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 nominare un antipapa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 3"/>
                        </a:rPr>
                        <a:t>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tentativo fallisce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l’opposizione dei principi tedeschi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 3"/>
                        </a:rPr>
                        <a:t>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Enrico è costretto a pentirsi pubblicamente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ottenere il ritiro della scomunica. Ciò non ferma tuttavia la sua politica di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rifiuto della supremazia papale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sul potere imperiale.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numero dei principi e dei vescovi suoi alleati aumenta e indebolisce così papa Gregorio. </a:t>
                      </a:r>
                      <a:endParaRPr lang="it-IT" sz="2000" i="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Enrico IV contro il </a:t>
            </a:r>
            <a:r>
              <a:rPr lang="it-IT" sz="2000" b="1" i="1">
                <a:solidFill>
                  <a:schemeClr val="tx1"/>
                </a:solidFill>
                <a:latin typeface="Verdana" pitchFamily="34" charset="0"/>
              </a:rPr>
              <a:t>Dictatus</a:t>
            </a:r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7170" r:id="rId4" imgW="15847619" imgH="1726984" progId="">
              <p:embed/>
            </p:oleObj>
          </a:graphicData>
        </a:graphic>
      </p:graphicFrame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24815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Una seconda scomunica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 sortisce gli effetti della prima 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 3"/>
                        </a:rPr>
                        <a:t>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nrico aggredisce e invade Roma stessa. </a:t>
                      </a:r>
                    </a:p>
                    <a:p>
                      <a:pPr>
                        <a:buFont typeface="Wingdings 3" pitchFamily="18" charset="2"/>
                        <a:buChar char="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 3"/>
                        </a:rPr>
                        <a:t> 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pontefice è costretto a chiedere aiuto ai soldati normanni di Roberto il </a:t>
                      </a:r>
                      <a:r>
                        <a:rPr lang="it-IT" sz="20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Guiscardo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duca di Puglia, Calabria e Sicilia, che liberano Roma dalle truppe imperiali, ma la devastano e la mettono a sacco essi stessi.</a:t>
                      </a:r>
                      <a:endParaRPr lang="it-IT" sz="2000" i="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La seconda scomunica a Enrico IV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8194" r:id="rId4" imgW="15847619" imgH="1726984" progId="">
              <p:embed/>
            </p:oleObj>
          </a:graphicData>
        </a:graphic>
      </p:graphicFrame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2339975" y="1773238"/>
          <a:ext cx="6480175" cy="424815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4248150">
                <a:tc>
                  <a:txBody>
                    <a:bodyPr/>
                    <a:lstStyle/>
                    <a:p>
                      <a:r>
                        <a:rPr lang="it-IT" sz="2000" b="1" i="1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Dictatus Papae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endParaRPr lang="it-IT" sz="20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Forte lotta all’interno della Chiesa: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contro la </a:t>
                      </a:r>
                      <a:r>
                        <a:rPr lang="it-IT" sz="2000" b="1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simonia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il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celibato dei preti</a:t>
                      </a:r>
                    </a:p>
                    <a:p>
                      <a:endParaRPr lang="it-IT" sz="2000" i="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268538" y="1196975"/>
            <a:ext cx="66595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it-IT" sz="2000" b="1">
                <a:solidFill>
                  <a:schemeClr val="tx1"/>
                </a:solidFill>
                <a:latin typeface="Verdana" pitchFamily="34" charset="0"/>
              </a:rPr>
              <a:t>I capisaldi della riforma gregoriana</a:t>
            </a:r>
            <a:endParaRPr lang="it-IT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1835150" y="188913"/>
          <a:ext cx="7308850" cy="896937"/>
        </p:xfrm>
        <a:graphic>
          <a:graphicData uri="http://schemas.openxmlformats.org/presentationml/2006/ole">
            <p:oleObj spid="_x0000_s9218" r:id="rId4" imgW="15847619" imgH="1726984" progId="">
              <p:embed/>
            </p:oleObj>
          </a:graphicData>
        </a:graphic>
      </p:graphicFrame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143625" y="619125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655763" y="5759450"/>
            <a:ext cx="74152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b="1" i="1">
              <a:solidFill>
                <a:srgbClr val="000000"/>
              </a:solidFill>
            </a:endParaRPr>
          </a:p>
        </p:txBody>
      </p:sp>
      <p:pic>
        <p:nvPicPr>
          <p:cNvPr id="7" name="Immagine 6" descr="papato_medioevo_nel_tes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268759"/>
            <a:ext cx="5544616" cy="4472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3" name="CasellaDiTesto 7"/>
          <p:cNvSpPr txBox="1">
            <a:spLocks noChangeArrowheads="1"/>
          </p:cNvSpPr>
          <p:nvPr/>
        </p:nvSpPr>
        <p:spPr bwMode="auto">
          <a:xfrm>
            <a:off x="2771775" y="5949950"/>
            <a:ext cx="55451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chemeClr val="tx1"/>
                </a:solidFill>
                <a:latin typeface="Verdana" pitchFamily="34" charset="0"/>
              </a:rPr>
              <a:t>San Francesco riceve l’approvazione della Regola da Innocenzo III</a:t>
            </a:r>
          </a:p>
          <a:p>
            <a:pPr algn="ctr"/>
            <a:r>
              <a:rPr lang="it-IT" sz="1400" b="1">
                <a:solidFill>
                  <a:schemeClr val="tx1"/>
                </a:solidFill>
                <a:latin typeface="Verdana" pitchFamily="34" charset="0"/>
              </a:rPr>
              <a:t>da ww.museobenozzogozzoli.it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1147</Words>
  <Application>Microsoft Office PowerPoint</Application>
  <PresentationFormat>Presentazione su schermo (4:3)</PresentationFormat>
  <Paragraphs>105</Paragraphs>
  <Slides>19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Arial</vt:lpstr>
      <vt:lpstr>Microsoft YaHei</vt:lpstr>
      <vt:lpstr>Times New Roman</vt:lpstr>
      <vt:lpstr>Century Schoolbook</vt:lpstr>
      <vt:lpstr>Verdana</vt:lpstr>
      <vt:lpstr>Wingdings 3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Zappella</cp:lastModifiedBy>
  <cp:revision>1501</cp:revision>
  <cp:lastPrinted>1601-01-01T00:00:00Z</cp:lastPrinted>
  <dcterms:created xsi:type="dcterms:W3CDTF">2012-02-23T23:23:23Z</dcterms:created>
  <dcterms:modified xsi:type="dcterms:W3CDTF">2014-11-03T17:09:22Z</dcterms:modified>
</cp:coreProperties>
</file>